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30"/>
  </p:notesMasterIdLst>
  <p:handoutMasterIdLst>
    <p:handoutMasterId r:id="rId31"/>
  </p:handoutMasterIdLst>
  <p:sldIdLst>
    <p:sldId id="677" r:id="rId2"/>
    <p:sldId id="678" r:id="rId3"/>
    <p:sldId id="679" r:id="rId4"/>
    <p:sldId id="673" r:id="rId5"/>
    <p:sldId id="674" r:id="rId6"/>
    <p:sldId id="309" r:id="rId7"/>
    <p:sldId id="644" r:id="rId8"/>
    <p:sldId id="668" r:id="rId9"/>
    <p:sldId id="680" r:id="rId10"/>
    <p:sldId id="681" r:id="rId11"/>
    <p:sldId id="645" r:id="rId12"/>
    <p:sldId id="647" r:id="rId13"/>
    <p:sldId id="669" r:id="rId14"/>
    <p:sldId id="670" r:id="rId15"/>
    <p:sldId id="671" r:id="rId16"/>
    <p:sldId id="648" r:id="rId17"/>
    <p:sldId id="649" r:id="rId18"/>
    <p:sldId id="682" r:id="rId19"/>
    <p:sldId id="650" r:id="rId20"/>
    <p:sldId id="651" r:id="rId21"/>
    <p:sldId id="667" r:id="rId22"/>
    <p:sldId id="653" r:id="rId23"/>
    <p:sldId id="654" r:id="rId24"/>
    <p:sldId id="655" r:id="rId25"/>
    <p:sldId id="656" r:id="rId26"/>
    <p:sldId id="657" r:id="rId27"/>
    <p:sldId id="658" r:id="rId28"/>
    <p:sldId id="659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67244" autoAdjust="0"/>
  </p:normalViewPr>
  <p:slideViewPr>
    <p:cSldViewPr>
      <p:cViewPr varScale="1">
        <p:scale>
          <a:sx n="86" d="100"/>
          <a:sy n="86" d="100"/>
        </p:scale>
        <p:origin x="212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64E6-A954-E949-8FB5-286ABB9C3224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9A22D-AAAA-2248-A5BC-62C709E3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C062BE1-9E58-E44B-AEF2-88288090696B}" type="datetimeFigureOut">
              <a:rPr lang="en-US"/>
              <a:pPr>
                <a:defRPr/>
              </a:pPr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125A137-AA7B-6040-BEE2-8CA520FC8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A23252CE-F617-1A40-B961-96A8E0A39C30}" type="slidenum">
              <a:rPr lang="en-US">
                <a:latin typeface="Times New Roman" charset="0"/>
              </a:rPr>
              <a:pPr/>
              <a:t>1</a:t>
            </a:fld>
            <a:endParaRPr lang="en-US">
              <a:latin typeface="Times New Roman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866" indent="-342866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Previous solutions are complicated and generally inaccessible to application programmers</a:t>
            </a:r>
          </a:p>
          <a:p>
            <a:pPr marL="342866" indent="-342866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OS designers build software tools to solve critical section problem</a:t>
            </a:r>
          </a:p>
          <a:p>
            <a:pPr marL="342866" indent="-342866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Simplest is </a:t>
            </a:r>
            <a:r>
              <a:rPr lang="en-US" sz="2000" dirty="0" err="1">
                <a:ea typeface="ＭＳ Ｐゴシック" charset="0"/>
                <a:cs typeface="ＭＳ Ｐゴシック" charset="0"/>
              </a:rPr>
              <a:t>mutex</a:t>
            </a:r>
            <a:r>
              <a:rPr lang="en-US" dirty="0">
                <a:ea typeface="ＭＳ Ｐゴシック" charset="0"/>
                <a:cs typeface="ＭＳ Ｐゴシック" charset="0"/>
              </a:rPr>
              <a:t> lock</a:t>
            </a:r>
          </a:p>
          <a:p>
            <a:pPr marL="342866" indent="-342866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Protect a critical section  by first </a:t>
            </a: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acquire()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 lock then </a:t>
            </a: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release()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the lock</a:t>
            </a:r>
          </a:p>
          <a:p>
            <a:pPr marL="742876" lvl="1" indent="-285722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Boolean variable indicating if lock is available or not</a:t>
            </a:r>
          </a:p>
          <a:p>
            <a:pPr marL="342866" indent="-342866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Calls to </a:t>
            </a: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acquire()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and </a:t>
            </a: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release()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must be atomic</a:t>
            </a:r>
          </a:p>
          <a:p>
            <a:pPr marL="742876" lvl="1" indent="-285722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Usually implemented via hardware atomic instructions</a:t>
            </a:r>
          </a:p>
          <a:p>
            <a:pPr marL="342866" indent="-342866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But this solution requires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busy waiting</a:t>
            </a:r>
          </a:p>
          <a:p>
            <a:pPr marL="742896" lvl="1" indent="-342866">
              <a:lnSpc>
                <a:spcPct val="90000"/>
              </a:lnSpc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This lock therefore called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-128"/>
              </a:rPr>
              <a:t>spinlock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668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22CFE606-3560-CE4E-829E-B44B722CDB4D}" type="slidenum">
              <a:rPr lang="en-US">
                <a:latin typeface="Times New Roman" charset="0"/>
              </a:rPr>
              <a:pPr/>
              <a:t>10</a:t>
            </a:fld>
            <a:endParaRPr lang="en-US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31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EBB28CFD-9175-B646-B48F-11C4B2FB0F3F}" type="slidenum">
              <a:rPr lang="en-US">
                <a:latin typeface="Times New Roman" charset="0"/>
              </a:rPr>
              <a:pPr/>
              <a:t>11</a:t>
            </a:fld>
            <a:endParaRPr lang="en-US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/>
          <a:p>
            <a:pPr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sz="2800" b="1" dirty="0">
                <a:solidFill>
                  <a:srgbClr val="3366FF"/>
                </a:solidFill>
                <a:ea typeface="MS PGothic" charset="0"/>
              </a:rPr>
              <a:t>Deadlock </a:t>
            </a:r>
            <a:r>
              <a:rPr lang="en-US" sz="2800" dirty="0">
                <a:ea typeface="MS PGothic" charset="0"/>
              </a:rPr>
              <a:t>– two or more processes are waiting indefinitely for an event that can be caused by only one of the waiting processes</a:t>
            </a:r>
          </a:p>
          <a:p>
            <a:pPr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sz="2800" dirty="0">
                <a:solidFill>
                  <a:srgbClr val="000000"/>
                </a:solidFill>
                <a:ea typeface="MS PGothic" charset="0"/>
              </a:rPr>
              <a:t>Let </a:t>
            </a:r>
            <a:r>
              <a:rPr lang="en-US" sz="2800" b="1" i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ea typeface="MS PGothic" charset="0"/>
              </a:rPr>
              <a:t> and</a:t>
            </a: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 </a:t>
            </a:r>
            <a:r>
              <a:rPr lang="en-US" sz="2800" b="1" i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Q</a:t>
            </a: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MS PGothic" charset="0"/>
              </a:rPr>
              <a:t>be </a:t>
            </a:r>
            <a:r>
              <a:rPr lang="en-US" sz="2800" dirty="0">
                <a:ea typeface="MS PGothic" charset="0"/>
              </a:rPr>
              <a:t>two semaphores initialized to 1</a:t>
            </a:r>
          </a:p>
          <a:p>
            <a:pPr>
              <a:lnSpc>
                <a:spcPct val="90000"/>
              </a:lnSpc>
              <a:buFont typeface="Monotype Sorts" charset="0"/>
              <a:buNone/>
              <a:tabLst>
                <a:tab pos="1882775" algn="ctr"/>
                <a:tab pos="4568825" algn="ctr"/>
              </a:tabLst>
            </a:pPr>
            <a:r>
              <a:rPr lang="en-US" sz="2800" i="1" dirty="0">
                <a:solidFill>
                  <a:srgbClr val="000000"/>
                </a:solidFill>
                <a:ea typeface="MS PGothic" charset="0"/>
              </a:rPr>
              <a:t>		        P</a:t>
            </a:r>
            <a:r>
              <a:rPr lang="en-US" sz="2800" baseline="-25000" dirty="0">
                <a:solidFill>
                  <a:srgbClr val="000000"/>
                </a:solidFill>
                <a:ea typeface="MS PGothic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ea typeface="MS PGothic" charset="0"/>
              </a:rPr>
              <a:t>	                            </a:t>
            </a:r>
            <a:r>
              <a:rPr lang="en-US" sz="2800" i="1" dirty="0">
                <a:solidFill>
                  <a:srgbClr val="000000"/>
                </a:solidFill>
                <a:ea typeface="MS PGothic" charset="0"/>
              </a:rPr>
              <a:t>P</a:t>
            </a:r>
            <a:r>
              <a:rPr lang="en-US" sz="2800" baseline="-25000" dirty="0">
                <a:solidFill>
                  <a:srgbClr val="000000"/>
                </a:solidFill>
                <a:ea typeface="MS PGothic" charset="0"/>
              </a:rPr>
              <a:t>1</a:t>
            </a:r>
          </a:p>
          <a:p>
            <a:pPr>
              <a:lnSpc>
                <a:spcPct val="90000"/>
              </a:lnSpc>
              <a:buFont typeface="Monotype Sorts" charset="0"/>
              <a:buNone/>
              <a:tabLst>
                <a:tab pos="1882775" algn="ctr"/>
                <a:tab pos="4568825" algn="ctr"/>
              </a:tabLst>
            </a:pP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	          wait(S); 	              wait(Q);</a:t>
            </a:r>
          </a:p>
          <a:p>
            <a:pPr>
              <a:lnSpc>
                <a:spcPct val="90000"/>
              </a:lnSpc>
              <a:buFont typeface="Monotype Sorts" charset="0"/>
              <a:buNone/>
              <a:tabLst>
                <a:tab pos="1882775" algn="ctr"/>
                <a:tab pos="4568825" algn="ctr"/>
              </a:tabLst>
            </a:pP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	           wait(Q); 	              wait(S);</a:t>
            </a:r>
          </a:p>
          <a:p>
            <a:pPr>
              <a:lnSpc>
                <a:spcPct val="90000"/>
              </a:lnSpc>
              <a:buFont typeface="Monotype Sorts" charset="0"/>
              <a:buNone/>
              <a:tabLst>
                <a:tab pos="1882775" algn="ctr"/>
                <a:tab pos="4568825" algn="ctr"/>
              </a:tabLst>
            </a:pP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		 ...		     ...</a:t>
            </a:r>
          </a:p>
          <a:p>
            <a:pPr>
              <a:lnSpc>
                <a:spcPct val="90000"/>
              </a:lnSpc>
              <a:buFont typeface="Monotype Sorts" charset="0"/>
              <a:buNone/>
              <a:tabLst>
                <a:tab pos="1882775" algn="ctr"/>
                <a:tab pos="4568825" algn="ctr"/>
              </a:tabLst>
            </a:pP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	           signal(S);                 signal(Q);</a:t>
            </a:r>
          </a:p>
          <a:p>
            <a:pPr>
              <a:lnSpc>
                <a:spcPct val="90000"/>
              </a:lnSpc>
              <a:buFont typeface="Monotype Sorts" charset="0"/>
              <a:buNone/>
              <a:tabLst>
                <a:tab pos="1882775" algn="ctr"/>
                <a:tab pos="4568825" algn="ctr"/>
              </a:tabLst>
            </a:pP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              signal(Q);                 signal(S);</a:t>
            </a:r>
          </a:p>
          <a:p>
            <a:pPr>
              <a:lnSpc>
                <a:spcPct val="90000"/>
              </a:lnSpc>
              <a:buFont typeface="Monotype Sorts" charset="0"/>
              <a:buNone/>
              <a:tabLst>
                <a:tab pos="1882775" algn="ctr"/>
                <a:tab pos="4568825" algn="ctr"/>
              </a:tabLst>
            </a:pPr>
            <a:endParaRPr lang="en-US" sz="2800" b="1" dirty="0">
              <a:solidFill>
                <a:srgbClr val="000000"/>
              </a:solidFill>
              <a:ea typeface="MS PGothic" charset="0"/>
              <a:cs typeface="Courier New" charset="0"/>
            </a:endParaRPr>
          </a:p>
          <a:p>
            <a:pPr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sz="2800" b="1" dirty="0">
                <a:solidFill>
                  <a:srgbClr val="3366FF"/>
                </a:solidFill>
                <a:ea typeface="MS PGothic" charset="0"/>
                <a:sym typeface="MT Extra" charset="0"/>
              </a:rPr>
              <a:t>Starvation</a:t>
            </a:r>
            <a:r>
              <a:rPr lang="en-US" sz="2800" dirty="0">
                <a:solidFill>
                  <a:srgbClr val="3366FF"/>
                </a:solidFill>
                <a:ea typeface="MS PGothic" charset="0"/>
                <a:sym typeface="MT Extra" charset="0"/>
              </a:rPr>
              <a:t> </a:t>
            </a:r>
            <a:r>
              <a:rPr lang="en-US" sz="2800" dirty="0">
                <a:ea typeface="MS PGothic" charset="0"/>
              </a:rPr>
              <a:t>– </a:t>
            </a:r>
            <a:r>
              <a:rPr lang="en-US" sz="2800" b="1" dirty="0">
                <a:solidFill>
                  <a:srgbClr val="3366FF"/>
                </a:solidFill>
                <a:ea typeface="MS PGothic" charset="0"/>
              </a:rPr>
              <a:t>indefinite blocking  </a:t>
            </a:r>
          </a:p>
          <a:p>
            <a:pPr lvl="1"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dirty="0">
                <a:ea typeface="MS PGothic" charset="0"/>
              </a:rPr>
              <a:t>A process may never be removed from the semaphore queue in which it is suspended</a:t>
            </a:r>
          </a:p>
          <a:p>
            <a:pPr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sz="2800" b="1" dirty="0">
                <a:solidFill>
                  <a:srgbClr val="3366FF"/>
                </a:solidFill>
                <a:ea typeface="MS PGothic" charset="0"/>
              </a:rPr>
              <a:t>Priority Inversion</a:t>
            </a:r>
            <a:r>
              <a:rPr lang="en-US" sz="2800" dirty="0">
                <a:solidFill>
                  <a:srgbClr val="3366FF"/>
                </a:solidFill>
                <a:ea typeface="MS PGothic" charset="0"/>
              </a:rPr>
              <a:t> </a:t>
            </a:r>
            <a:r>
              <a:rPr lang="en-US" sz="2800" dirty="0">
                <a:ea typeface="MS PGothic" charset="0"/>
              </a:rPr>
              <a:t>– Scheduling problem when lower-priority process holds a lock needed by higher-priority process</a:t>
            </a:r>
          </a:p>
          <a:p>
            <a:pPr lvl="1"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dirty="0">
                <a:ea typeface="MS PGothic" charset="0"/>
              </a:rPr>
              <a:t>Solved via </a:t>
            </a:r>
            <a:r>
              <a:rPr lang="en-US" b="1" dirty="0">
                <a:solidFill>
                  <a:srgbClr val="3366FF"/>
                </a:solidFill>
                <a:ea typeface="MS PGothic" charset="0"/>
              </a:rPr>
              <a:t>priority-inheritance protocol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5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2F9450A1-FCD5-9040-BF46-47D9AFDB6150}" type="slidenum">
              <a:rPr lang="en-US">
                <a:latin typeface="Times New Roman" charset="0"/>
              </a:rPr>
              <a:pPr/>
              <a:t>12</a:t>
            </a:fld>
            <a:endParaRPr lang="en-US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 err="1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mutex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</a:t>
            </a:r>
            <a:r>
              <a:rPr lang="en-US" sz="1200" dirty="0">
                <a:latin typeface="+mn-lt"/>
                <a:ea typeface="MS PGothic" charset="0"/>
              </a:rPr>
              <a:t>nitial value 1</a:t>
            </a:r>
          </a:p>
          <a:p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full: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initial </a:t>
            </a:r>
            <a:r>
              <a:rPr lang="en-US" sz="1200" dirty="0">
                <a:latin typeface="+mn-lt"/>
                <a:ea typeface="MS PGothic" charset="0"/>
              </a:rPr>
              <a:t>value 0</a:t>
            </a:r>
          </a:p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empty 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initial </a:t>
            </a:r>
            <a:r>
              <a:rPr lang="en-US" sz="1200" dirty="0">
                <a:latin typeface="+mn-lt"/>
                <a:ea typeface="MS PGothic" charset="0"/>
              </a:rPr>
              <a:t>value 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  <a:ea typeface="MS PGothic" charset="0"/>
              </a:rPr>
              <a:t>Classical Problems of Synchronization</a:t>
            </a: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Helvetica" charset="0"/>
                <a:ea typeface="MS PGothic" charset="0"/>
              </a:rPr>
              <a:t>Classical problems used to test newly-proposed synchronization schemes</a:t>
            </a:r>
          </a:p>
          <a:p>
            <a:pPr marL="514350" indent="-457200"/>
            <a:endParaRPr lang="en-US" dirty="0">
              <a:latin typeface="+mn-lt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Bounded-Buffer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Readers and Writers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Dining-Philosophers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 err="1">
                <a:solidFill>
                  <a:srgbClr val="000000"/>
                </a:solidFill>
                <a:ea typeface="MS PGothic" charset="0"/>
                <a:cs typeface="Courier New" charset="0"/>
              </a:rPr>
              <a:t>mutex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</a:t>
            </a:r>
            <a:r>
              <a:rPr lang="en-US" sz="1200" dirty="0">
                <a:ea typeface="MS PGothic" charset="0"/>
              </a:rPr>
              <a:t>nitialized to the value 1</a:t>
            </a:r>
          </a:p>
          <a:p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full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initialized </a:t>
            </a:r>
            <a:r>
              <a:rPr lang="en-US" sz="1200" dirty="0">
                <a:ea typeface="MS PGothic" charset="0"/>
              </a:rPr>
              <a:t>to the value 0</a:t>
            </a: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empty 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initialized </a:t>
            </a:r>
            <a:r>
              <a:rPr lang="en-US" sz="1200" dirty="0">
                <a:ea typeface="MS PGothic" charset="0"/>
              </a:rPr>
              <a:t>to the value n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87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2F9450A1-FCD5-9040-BF46-47D9AFDB6150}" type="slidenum">
              <a:rPr lang="en-US">
                <a:latin typeface="Times New Roman" charset="0"/>
              </a:rPr>
              <a:pPr/>
              <a:t>13</a:t>
            </a:fld>
            <a:endParaRPr lang="en-US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 err="1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mutex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</a:t>
            </a:r>
            <a:r>
              <a:rPr lang="en-US" sz="1200" dirty="0">
                <a:latin typeface="+mn-lt"/>
                <a:ea typeface="MS PGothic" charset="0"/>
              </a:rPr>
              <a:t>nitial value 1</a:t>
            </a:r>
          </a:p>
          <a:p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full: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initial </a:t>
            </a:r>
            <a:r>
              <a:rPr lang="en-US" sz="1200" dirty="0">
                <a:latin typeface="+mn-lt"/>
                <a:ea typeface="MS PGothic" charset="0"/>
              </a:rPr>
              <a:t>value 0</a:t>
            </a:r>
          </a:p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empty 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initial </a:t>
            </a:r>
            <a:r>
              <a:rPr lang="en-US" sz="1200" dirty="0">
                <a:latin typeface="+mn-lt"/>
                <a:ea typeface="MS PGothic" charset="0"/>
              </a:rPr>
              <a:t>value 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  <a:ea typeface="MS PGothic" charset="0"/>
              </a:rPr>
              <a:t>Classical Problems of Synchronization</a:t>
            </a: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Helvetica" charset="0"/>
                <a:ea typeface="MS PGothic" charset="0"/>
              </a:rPr>
              <a:t>Classical problems used to test newly-proposed synchronization schemes</a:t>
            </a:r>
          </a:p>
          <a:p>
            <a:pPr marL="514350" indent="-457200"/>
            <a:endParaRPr lang="en-US" dirty="0">
              <a:latin typeface="+mn-lt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Bounded-Buffer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Readers and Writers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Dining-Philosophers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 err="1">
                <a:solidFill>
                  <a:srgbClr val="000000"/>
                </a:solidFill>
                <a:ea typeface="MS PGothic" charset="0"/>
                <a:cs typeface="Courier New" charset="0"/>
              </a:rPr>
              <a:t>mutex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</a:t>
            </a:r>
            <a:r>
              <a:rPr lang="en-US" sz="1200" dirty="0">
                <a:ea typeface="MS PGothic" charset="0"/>
              </a:rPr>
              <a:t>nitialized to the value 1</a:t>
            </a:r>
          </a:p>
          <a:p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full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initialized </a:t>
            </a:r>
            <a:r>
              <a:rPr lang="en-US" sz="1200" dirty="0">
                <a:ea typeface="MS PGothic" charset="0"/>
              </a:rPr>
              <a:t>to the value 0</a:t>
            </a: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empty 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initialized </a:t>
            </a:r>
            <a:r>
              <a:rPr lang="en-US" sz="1200" dirty="0">
                <a:ea typeface="MS PGothic" charset="0"/>
              </a:rPr>
              <a:t>to the value n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25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2F9450A1-FCD5-9040-BF46-47D9AFDB6150}" type="slidenum">
              <a:rPr lang="en-US">
                <a:latin typeface="Times New Roman" charset="0"/>
              </a:rPr>
              <a:pPr/>
              <a:t>14</a:t>
            </a:fld>
            <a:endParaRPr lang="en-US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 err="1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mutex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</a:t>
            </a:r>
            <a:r>
              <a:rPr lang="en-US" sz="1200" dirty="0">
                <a:latin typeface="+mn-lt"/>
                <a:ea typeface="MS PGothic" charset="0"/>
              </a:rPr>
              <a:t>nitial value 1</a:t>
            </a:r>
          </a:p>
          <a:p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full: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initial </a:t>
            </a:r>
            <a:r>
              <a:rPr lang="en-US" sz="1200" dirty="0">
                <a:latin typeface="+mn-lt"/>
                <a:ea typeface="MS PGothic" charset="0"/>
              </a:rPr>
              <a:t>value 0</a:t>
            </a:r>
          </a:p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empty 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initial </a:t>
            </a:r>
            <a:r>
              <a:rPr lang="en-US" sz="1200" dirty="0">
                <a:latin typeface="+mn-lt"/>
                <a:ea typeface="MS PGothic" charset="0"/>
              </a:rPr>
              <a:t>value 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  <a:ea typeface="MS PGothic" charset="0"/>
              </a:rPr>
              <a:t>Classical Problems of Synchronization</a:t>
            </a: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Helvetica" charset="0"/>
                <a:ea typeface="MS PGothic" charset="0"/>
              </a:rPr>
              <a:t>Classical problems used to test newly-proposed synchronization schemes</a:t>
            </a:r>
          </a:p>
          <a:p>
            <a:pPr marL="514350" indent="-457200"/>
            <a:endParaRPr lang="en-US" dirty="0">
              <a:latin typeface="+mn-lt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Bounded-Buffer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Readers and Writers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Dining-Philosophers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 err="1">
                <a:solidFill>
                  <a:srgbClr val="000000"/>
                </a:solidFill>
                <a:ea typeface="MS PGothic" charset="0"/>
                <a:cs typeface="Courier New" charset="0"/>
              </a:rPr>
              <a:t>mutex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</a:t>
            </a:r>
            <a:r>
              <a:rPr lang="en-US" sz="1200" dirty="0">
                <a:ea typeface="MS PGothic" charset="0"/>
              </a:rPr>
              <a:t>nitialized to the value 1</a:t>
            </a:r>
          </a:p>
          <a:p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full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initialized </a:t>
            </a:r>
            <a:r>
              <a:rPr lang="en-US" sz="1200" dirty="0">
                <a:ea typeface="MS PGothic" charset="0"/>
              </a:rPr>
              <a:t>to the value 0</a:t>
            </a: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empty 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initialized </a:t>
            </a:r>
            <a:r>
              <a:rPr lang="en-US" sz="1200" dirty="0">
                <a:ea typeface="MS PGothic" charset="0"/>
              </a:rPr>
              <a:t>to the value n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817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2F9450A1-FCD5-9040-BF46-47D9AFDB6150}" type="slidenum">
              <a:rPr lang="en-US">
                <a:latin typeface="Times New Roman" charset="0"/>
              </a:rPr>
              <a:pPr/>
              <a:t>15</a:t>
            </a:fld>
            <a:endParaRPr lang="en-US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 err="1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mutex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</a:t>
            </a:r>
            <a:r>
              <a:rPr lang="en-US" sz="1200" dirty="0">
                <a:latin typeface="+mn-lt"/>
                <a:ea typeface="MS PGothic" charset="0"/>
              </a:rPr>
              <a:t>nitial value 1</a:t>
            </a:r>
          </a:p>
          <a:p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full (</a:t>
            </a:r>
            <a:r>
              <a:rPr lang="en-US" sz="1200" b="1" dirty="0" err="1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full_bucket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):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initial </a:t>
            </a:r>
            <a:r>
              <a:rPr lang="en-US" sz="1200" dirty="0">
                <a:latin typeface="+mn-lt"/>
                <a:ea typeface="MS PGothic" charset="0"/>
              </a:rPr>
              <a:t>value 0</a:t>
            </a:r>
          </a:p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empty (</a:t>
            </a:r>
            <a:r>
              <a:rPr lang="en-US" sz="1200" b="1" dirty="0" err="1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empty_bucket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initial </a:t>
            </a:r>
            <a:r>
              <a:rPr lang="en-US" sz="1200" dirty="0">
                <a:latin typeface="+mn-lt"/>
                <a:ea typeface="MS PGothic" charset="0"/>
              </a:rPr>
              <a:t>value 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  <a:ea typeface="MS PGothic" charset="0"/>
              </a:rPr>
              <a:t>Classical Problems of Synchronization</a:t>
            </a: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Helvetica" charset="0"/>
                <a:ea typeface="MS PGothic" charset="0"/>
              </a:rPr>
              <a:t>Classical problems used to test newly-proposed synchronization schemes</a:t>
            </a:r>
          </a:p>
          <a:p>
            <a:pPr marL="514350" indent="-457200"/>
            <a:endParaRPr lang="en-US" dirty="0">
              <a:latin typeface="+mn-lt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Bounded-Buffer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Readers and Writers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Dining-Philosophers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 err="1">
                <a:solidFill>
                  <a:srgbClr val="000000"/>
                </a:solidFill>
                <a:ea typeface="MS PGothic" charset="0"/>
                <a:cs typeface="Courier New" charset="0"/>
              </a:rPr>
              <a:t>mutex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</a:t>
            </a:r>
            <a:r>
              <a:rPr lang="en-US" sz="1200" dirty="0">
                <a:ea typeface="MS PGothic" charset="0"/>
              </a:rPr>
              <a:t>nitialized to the value 1</a:t>
            </a:r>
          </a:p>
          <a:p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full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initialized </a:t>
            </a:r>
            <a:r>
              <a:rPr lang="en-US" sz="1200" dirty="0">
                <a:ea typeface="MS PGothic" charset="0"/>
              </a:rPr>
              <a:t>to the value 0</a:t>
            </a: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empty 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initialized </a:t>
            </a:r>
            <a:r>
              <a:rPr lang="en-US" sz="1200" dirty="0">
                <a:ea typeface="MS PGothic" charset="0"/>
              </a:rPr>
              <a:t>to the value n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770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BD73B6A2-E7EB-A147-861F-1788B56D5AF8}" type="slidenum">
              <a:rPr lang="en-US">
                <a:latin typeface="Times New Roman" charset="0"/>
              </a:rPr>
              <a:pPr/>
              <a:t>16</a:t>
            </a:fld>
            <a:endParaRPr lang="en-US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45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582EE5BF-971C-8346-9B70-4E340E316284}" type="slidenum">
              <a:rPr lang="en-US">
                <a:latin typeface="Times New Roman" charset="0"/>
              </a:rPr>
              <a:pPr/>
              <a:t>17</a:t>
            </a:fld>
            <a:endParaRPr lang="en-US">
              <a:latin typeface="Times New Roman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8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</a:t>
            </a:r>
            <a:r>
              <a:rPr lang="en-US"/>
              <a:t>Chapter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929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B5E1933-E9B0-784E-9C0D-3F3A84A264C9}" type="slidenum">
              <a:rPr lang="en-US">
                <a:latin typeface="Times New Roman" charset="0"/>
              </a:rPr>
              <a:pPr/>
              <a:t>19</a:t>
            </a:fld>
            <a:endParaRPr lang="en-US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/>
          <a:p>
            <a:r>
              <a:rPr lang="en-US" sz="3400" dirty="0">
                <a:ea typeface="MS PGothic" charset="0"/>
              </a:rPr>
              <a:t>A data set is shared among a number of concurrent processes</a:t>
            </a:r>
          </a:p>
          <a:p>
            <a:pPr lvl="1"/>
            <a:r>
              <a:rPr lang="en-US" sz="3400" dirty="0">
                <a:ea typeface="MS PGothic" charset="0"/>
              </a:rPr>
              <a:t>Readers – only read the data set; they do </a:t>
            </a:r>
            <a:r>
              <a:rPr lang="en-US" sz="3400" b="1" i="1" dirty="0">
                <a:ea typeface="MS PGothic" charset="0"/>
              </a:rPr>
              <a:t>not</a:t>
            </a:r>
            <a:r>
              <a:rPr lang="en-US" sz="3400" b="1" dirty="0"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perform any updates</a:t>
            </a:r>
          </a:p>
          <a:p>
            <a:pPr lvl="1"/>
            <a:r>
              <a:rPr lang="en-US" sz="3400" dirty="0">
                <a:ea typeface="MS PGothic" charset="0"/>
              </a:rPr>
              <a:t>Writers   – can both read and write</a:t>
            </a:r>
          </a:p>
          <a:p>
            <a:r>
              <a:rPr lang="en-US" sz="3400" dirty="0">
                <a:ea typeface="MS PGothic" charset="0"/>
              </a:rPr>
              <a:t>Problem – allow multiple readers to read at the same time</a:t>
            </a:r>
          </a:p>
          <a:p>
            <a:pPr lvl="1"/>
            <a:r>
              <a:rPr lang="en-US" sz="3400" dirty="0">
                <a:ea typeface="MS PGothic" charset="0"/>
              </a:rPr>
              <a:t>Only one single writer can access the shared data at the same time</a:t>
            </a:r>
          </a:p>
          <a:p>
            <a:r>
              <a:rPr lang="en-US" sz="3400" dirty="0">
                <a:ea typeface="MS PGothic" charset="0"/>
              </a:rPr>
              <a:t>Several variations of how readers and writers are considered  – all involve some form of priorities</a:t>
            </a:r>
          </a:p>
          <a:p>
            <a:r>
              <a:rPr lang="en-US" sz="3400" dirty="0">
                <a:ea typeface="MS PGothic" charset="0"/>
              </a:rPr>
              <a:t>Shared Data</a:t>
            </a:r>
          </a:p>
          <a:p>
            <a:pPr lvl="1"/>
            <a:r>
              <a:rPr lang="en-US" sz="3400" dirty="0">
                <a:ea typeface="MS PGothic" charset="0"/>
              </a:rPr>
              <a:t>Data set</a:t>
            </a:r>
          </a:p>
          <a:p>
            <a:pPr lvl="1"/>
            <a:r>
              <a:rPr lang="en-US" sz="3400" dirty="0">
                <a:ea typeface="MS PGothic" charset="0"/>
              </a:rPr>
              <a:t>Semaphore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rw_mutex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initialized to 1</a:t>
            </a:r>
          </a:p>
          <a:p>
            <a:pPr lvl="1"/>
            <a:r>
              <a:rPr lang="en-US" sz="3400" dirty="0">
                <a:ea typeface="MS PGothic" charset="0"/>
              </a:rPr>
              <a:t>Semaphore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mutex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initialized to 1</a:t>
            </a:r>
          </a:p>
          <a:p>
            <a:pPr lvl="1"/>
            <a:r>
              <a:rPr lang="en-US" sz="3400" dirty="0">
                <a:ea typeface="MS PGothic" charset="0"/>
              </a:rPr>
              <a:t>Integer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read_count</a:t>
            </a:r>
            <a:r>
              <a:rPr lang="en-US" sz="3400" dirty="0">
                <a:ea typeface="MS PGothic" charset="0"/>
              </a:rPr>
              <a:t> initialized to 0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9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3A9EE52A-6686-2F4A-8F69-7E6C0415A566}" type="slidenum">
              <a:rPr lang="en-US">
                <a:latin typeface="Times New Roman" charset="0"/>
              </a:rPr>
              <a:pPr/>
              <a:t>2</a:t>
            </a:fld>
            <a:endParaRPr lang="en-US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Synchronization tool that provides more sophisticated ways (than </a:t>
            </a:r>
            <a:r>
              <a:rPr lang="en-US" sz="1600" dirty="0" err="1">
                <a:latin typeface="Helvetica" charset="0"/>
                <a:ea typeface="MS PGothic" charset="0"/>
              </a:rPr>
              <a:t>Mutex</a:t>
            </a:r>
            <a:r>
              <a:rPr lang="en-US" sz="1600" dirty="0">
                <a:latin typeface="Helvetica" charset="0"/>
                <a:ea typeface="MS PGothic" charset="0"/>
              </a:rPr>
              <a:t> locks)  for process to synchronize their activities.</a:t>
            </a:r>
            <a:endParaRPr lang="en-US" sz="1600" i="1" dirty="0">
              <a:solidFill>
                <a:schemeClr val="tx2"/>
              </a:solidFill>
              <a:latin typeface="Helvetica" charset="0"/>
              <a:ea typeface="MS PGothic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Semaphore </a:t>
            </a:r>
            <a:r>
              <a:rPr lang="en-US" sz="1600" b="1" i="1" dirty="0">
                <a:latin typeface="Helvetica" charset="0"/>
                <a:ea typeface="MS PGothic" charset="0"/>
              </a:rPr>
              <a:t>S</a:t>
            </a:r>
            <a:r>
              <a:rPr lang="en-US" sz="1600" dirty="0">
                <a:latin typeface="Helvetica" charset="0"/>
                <a:ea typeface="MS PGothic" charset="0"/>
              </a:rPr>
              <a:t> – integer variable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Can only be accessed via two indivisible (atomic) operations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wait()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MS PGothic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charset="0"/>
                <a:ea typeface="MS PGothic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signal()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Originally called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P()</a:t>
            </a:r>
            <a:r>
              <a:rPr lang="en-US" dirty="0">
                <a:latin typeface="Helvetica" charset="0"/>
                <a:ea typeface="MS PGothic" charset="0"/>
              </a:rPr>
              <a:t> </a:t>
            </a:r>
            <a:r>
              <a:rPr lang="en-US" sz="1600" dirty="0">
                <a:latin typeface="Helvetica" charset="0"/>
                <a:ea typeface="MS PGothic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V()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Definition of  the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  <a:cs typeface="Courier New" charset="0"/>
              </a:rPr>
              <a:t>wait() operation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b="1" dirty="0">
                <a:latin typeface="Courier New" charset="0"/>
                <a:ea typeface="MS PGothic" charset="0"/>
                <a:sym typeface="Symbol" charset="0"/>
              </a:rPr>
              <a:t>wait(S)</a:t>
            </a: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{ 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   while (S &lt;= 0)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      ; // busy wait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   S--;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Definition of  the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  <a:cs typeface="Courier New" charset="0"/>
              </a:rPr>
              <a:t>signal() operation</a:t>
            </a:r>
            <a:endParaRPr lang="en-US" sz="1600" b="1" dirty="0">
              <a:latin typeface="Courier New" charset="0"/>
              <a:ea typeface="MS PGothic" charset="0"/>
              <a:cs typeface="Courier New" charset="0"/>
              <a:sym typeface="Symbol" charset="0"/>
            </a:endParaRP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b="1" dirty="0">
                <a:latin typeface="Courier New" charset="0"/>
                <a:ea typeface="MS PGothic" charset="0"/>
                <a:sym typeface="Symbol" charset="0"/>
              </a:rPr>
              <a:t>signal(S)</a:t>
            </a: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{ 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   S++;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}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218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0386467F-8F42-984C-A5B6-3D5376C3468D}" type="slidenum">
              <a:rPr lang="en-US">
                <a:latin typeface="Times New Roman" charset="0"/>
              </a:rPr>
              <a:pPr/>
              <a:t>20</a:t>
            </a:fld>
            <a:endParaRPr lang="en-US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26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0386467F-8F42-984C-A5B6-3D5376C3468D}" type="slidenum">
              <a:rPr lang="en-US">
                <a:latin typeface="Times New Roman" charset="0"/>
              </a:rPr>
              <a:pPr/>
              <a:t>21</a:t>
            </a:fld>
            <a:endParaRPr lang="en-US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57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MS PGothic" charset="0"/>
              </a:rPr>
              <a:t>Problem is solved on some systems by kernel providing reader-writer locks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56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5308FC48-935C-DA43-98E1-B1BE32B226D4}" type="slidenum">
              <a:rPr lang="en-US">
                <a:latin typeface="Times New Roman" charset="0"/>
              </a:rPr>
              <a:pPr/>
              <a:t>23</a:t>
            </a:fld>
            <a:endParaRPr lang="en-US">
              <a:latin typeface="Times New Roman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Philosophers spend their lives alternating thinking and 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Don’</a:t>
            </a:r>
            <a:r>
              <a:rPr lang="en-US" altLang="ja-JP" sz="2000" dirty="0">
                <a:ea typeface="MS PGothic" charset="0"/>
              </a:rPr>
              <a:t>t interact with their neighbors, occasionally try to pick up 2 chopsticks (one at a time) to eat from bowl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Need both to eat, then release both when done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In the case of 5 philosophers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Shared data 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Bowl of rice (data set)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Semaphore </a:t>
            </a:r>
            <a:r>
              <a:rPr lang="en-US" sz="2000" dirty="0">
                <a:solidFill>
                  <a:srgbClr val="FF0000"/>
                </a:solidFill>
                <a:ea typeface="MS PGothic" charset="0"/>
              </a:rPr>
              <a:t>chopstick [5]</a:t>
            </a:r>
            <a:r>
              <a:rPr lang="en-US" sz="2000" dirty="0">
                <a:ea typeface="MS PGothic" charset="0"/>
              </a:rPr>
              <a:t> initialized to 1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275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115C3C6C-309A-4147-ACAB-85C8E1CB3451}" type="slidenum">
              <a:rPr lang="en-US">
                <a:latin typeface="Times New Roman" charset="0"/>
              </a:rPr>
              <a:pPr/>
              <a:t>24</a:t>
            </a:fld>
            <a:endParaRPr lang="en-US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220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C31A68F1-7016-CE44-A305-9C9EDEC27A4B}" type="slidenum">
              <a:rPr lang="en-US">
                <a:latin typeface="Times New Roman" charset="0"/>
              </a:rPr>
              <a:pPr/>
              <a:t>25</a:t>
            </a:fld>
            <a:endParaRPr lang="en-US">
              <a:latin typeface="Times New Roman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Allow at most 4 philosophers to be sitting simultaneously at  the table.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 Allow a philosopher to pick up  the forks only if both are available (picking must be done in a critical section.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 Use an asymmetric solution  -- an odd-numbered  philosopher picks  up first the left chopstick and then the right chopstick. Even-numbered  philosopher picks  up first the right chopstick and then the left chopstick. 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663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26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913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9B6CB1C7-419E-E247-8748-E821103126C5}" type="slidenum">
              <a:rPr lang="en-US">
                <a:latin typeface="Times New Roman" charset="0"/>
              </a:rPr>
              <a:pPr/>
              <a:t>27</a:t>
            </a:fld>
            <a:endParaRPr lang="en-US">
              <a:latin typeface="Times New Roman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200" dirty="0">
                <a:ea typeface="MS PGothic" charset="0"/>
              </a:rPr>
              <a:t>A high-level abstraction that provides a convenient and effective mechanism for process synchronization</a:t>
            </a:r>
          </a:p>
          <a:p>
            <a:pPr>
              <a:lnSpc>
                <a:spcPct val="80000"/>
              </a:lnSpc>
            </a:pPr>
            <a:r>
              <a:rPr lang="en-US" sz="1200" i="1" dirty="0">
                <a:ea typeface="MS PGothic" charset="0"/>
              </a:rPr>
              <a:t>Abstract data type</a:t>
            </a:r>
            <a:r>
              <a:rPr lang="en-US" sz="1200" dirty="0">
                <a:ea typeface="MS PGothic" charset="0"/>
              </a:rPr>
              <a:t>, internal variables only accessible by code within the procedure</a:t>
            </a:r>
          </a:p>
          <a:p>
            <a:pPr>
              <a:lnSpc>
                <a:spcPct val="80000"/>
              </a:lnSpc>
            </a:pPr>
            <a:r>
              <a:rPr lang="en-US" sz="1200" dirty="0">
                <a:ea typeface="MS PGothic" charset="0"/>
              </a:rPr>
              <a:t>Only one process may be active within the monitor at a time</a:t>
            </a:r>
          </a:p>
          <a:p>
            <a:pPr>
              <a:lnSpc>
                <a:spcPct val="80000"/>
              </a:lnSpc>
            </a:pPr>
            <a:r>
              <a:rPr lang="en-US" sz="1200" dirty="0">
                <a:ea typeface="MS PGothic" charset="0"/>
              </a:rPr>
              <a:t>But not powerful enough to model some synchronization schemes</a:t>
            </a:r>
          </a:p>
        </p:txBody>
      </p:sp>
    </p:spTree>
    <p:extLst>
      <p:ext uri="{BB962C8B-B14F-4D97-AF65-F5344CB8AC3E}">
        <p14:creationId xmlns:p14="http://schemas.microsoft.com/office/powerpoint/2010/main" val="1751408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F65849B0-1B69-7143-B54E-0615EBC72474}" type="slidenum">
              <a:rPr lang="en-US">
                <a:latin typeface="Times New Roman" charset="0"/>
              </a:rPr>
              <a:pPr/>
              <a:t>28</a:t>
            </a:fld>
            <a:endParaRPr lang="en-US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7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not a ventriloquist.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7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3A9EE52A-6686-2F4A-8F69-7E6C0415A566}" type="slidenum">
              <a:rPr lang="en-US">
                <a:latin typeface="Times New Roman" charset="0"/>
              </a:rPr>
              <a:pPr/>
              <a:t>4</a:t>
            </a:fld>
            <a:endParaRPr lang="en-US">
              <a:latin typeface="Times New Roman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Synchronization tool that provides more sophisticated ways (than </a:t>
            </a:r>
            <a:r>
              <a:rPr lang="en-US" sz="1600" dirty="0" err="1">
                <a:latin typeface="Helvetica" charset="0"/>
                <a:ea typeface="MS PGothic" charset="0"/>
              </a:rPr>
              <a:t>Mutex</a:t>
            </a:r>
            <a:r>
              <a:rPr lang="en-US" sz="1600" dirty="0">
                <a:latin typeface="Helvetica" charset="0"/>
                <a:ea typeface="MS PGothic" charset="0"/>
              </a:rPr>
              <a:t> locks)  for process to synchronize their activities.</a:t>
            </a:r>
            <a:endParaRPr lang="en-US" sz="1600" i="1" dirty="0">
              <a:solidFill>
                <a:schemeClr val="tx2"/>
              </a:solidFill>
              <a:latin typeface="Helvetica" charset="0"/>
              <a:ea typeface="MS PGothic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Semaphore </a:t>
            </a:r>
            <a:r>
              <a:rPr lang="en-US" sz="1600" b="1" i="1" dirty="0">
                <a:latin typeface="Helvetica" charset="0"/>
                <a:ea typeface="MS PGothic" charset="0"/>
              </a:rPr>
              <a:t>S</a:t>
            </a:r>
            <a:r>
              <a:rPr lang="en-US" sz="1600" dirty="0">
                <a:latin typeface="Helvetica" charset="0"/>
                <a:ea typeface="MS PGothic" charset="0"/>
              </a:rPr>
              <a:t> – integer variable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Can only be accessed via two indivisible (atomic) operations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wait()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MS PGothic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Helvetica" charset="0"/>
                <a:ea typeface="MS PGothic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signal()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Originally called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P()</a:t>
            </a:r>
            <a:r>
              <a:rPr lang="en-US" dirty="0">
                <a:latin typeface="Helvetica" charset="0"/>
                <a:ea typeface="MS PGothic" charset="0"/>
              </a:rPr>
              <a:t> </a:t>
            </a:r>
            <a:r>
              <a:rPr lang="en-US" sz="1600" dirty="0">
                <a:latin typeface="Helvetica" charset="0"/>
                <a:ea typeface="MS PGothic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V()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Definition of  the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  <a:cs typeface="Courier New" charset="0"/>
              </a:rPr>
              <a:t>wait() operation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b="1" dirty="0">
                <a:latin typeface="Courier New" charset="0"/>
                <a:ea typeface="MS PGothic" charset="0"/>
                <a:sym typeface="Symbol" charset="0"/>
              </a:rPr>
              <a:t>wait(S)</a:t>
            </a: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{ 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   while (S &lt;= 0)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      ; // busy wait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   S--;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Helvetica" charset="0"/>
                <a:ea typeface="MS PGothic" charset="0"/>
              </a:rPr>
              <a:t>Definition of  the 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MS PGothic" charset="0"/>
                <a:cs typeface="Courier New" charset="0"/>
              </a:rPr>
              <a:t>signal() operation</a:t>
            </a:r>
            <a:endParaRPr lang="en-US" sz="1600" b="1" dirty="0">
              <a:latin typeface="Courier New" charset="0"/>
              <a:ea typeface="MS PGothic" charset="0"/>
              <a:cs typeface="Courier New" charset="0"/>
              <a:sym typeface="Symbol" charset="0"/>
            </a:endParaRP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b="1" dirty="0">
                <a:latin typeface="Courier New" charset="0"/>
                <a:ea typeface="MS PGothic" charset="0"/>
                <a:sym typeface="Symbol" charset="0"/>
              </a:rPr>
              <a:t>signal(S)</a:t>
            </a: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{ 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    S++;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sym typeface="Symbol" charset="0"/>
              </a:rPr>
              <a:t>}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56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C7F71E22-A61A-4F41-8670-3F00037AA684}" type="slidenum">
              <a:rPr lang="en-US">
                <a:latin typeface="Times New Roman" charset="0"/>
              </a:rPr>
              <a:pPr/>
              <a:t>5</a:t>
            </a:fld>
            <a:endParaRPr lang="en-US">
              <a:latin typeface="Times New Roman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Must guarantee that no two processes can execute  the </a:t>
            </a:r>
            <a:r>
              <a:rPr lang="en-US" sz="2000" b="1" dirty="0">
                <a:latin typeface="Courier New" charset="0"/>
                <a:ea typeface="MS PGothic" charset="0"/>
                <a:cs typeface="Courier New" charset="0"/>
              </a:rPr>
              <a:t>wait() </a:t>
            </a:r>
            <a:r>
              <a:rPr lang="en-US" dirty="0">
                <a:latin typeface="Helvetica" charset="0"/>
                <a:ea typeface="MS PGothic" charset="0"/>
              </a:rPr>
              <a:t>and </a:t>
            </a:r>
            <a:r>
              <a:rPr lang="en-US" sz="2000" b="1" dirty="0">
                <a:latin typeface="Courier New" charset="0"/>
                <a:ea typeface="MS PGothic" charset="0"/>
                <a:cs typeface="Courier New" charset="0"/>
              </a:rPr>
              <a:t>signal() </a:t>
            </a:r>
            <a:r>
              <a:rPr lang="en-US" dirty="0">
                <a:latin typeface="Helvetica" charset="0"/>
                <a:ea typeface="MS PGothic" charset="0"/>
              </a:rPr>
              <a:t>on the same semaphore at the same time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Thus, the implementation becomes the critical section problem where the </a:t>
            </a:r>
            <a:r>
              <a:rPr lang="en-US" sz="2000" b="1" dirty="0">
                <a:latin typeface="Courier New" charset="0"/>
                <a:ea typeface="MS PGothic" charset="0"/>
                <a:cs typeface="Courier New" charset="0"/>
              </a:rPr>
              <a:t>wait</a:t>
            </a:r>
            <a:r>
              <a:rPr lang="en-US" dirty="0">
                <a:latin typeface="Helvetica" charset="0"/>
                <a:ea typeface="MS PGothic" charset="0"/>
              </a:rPr>
              <a:t> and </a:t>
            </a:r>
            <a:r>
              <a:rPr lang="en-US" sz="2000" b="1" dirty="0">
                <a:latin typeface="Courier New" charset="0"/>
                <a:ea typeface="MS PGothic" charset="0"/>
                <a:cs typeface="Courier New" charset="0"/>
              </a:rPr>
              <a:t>signal</a:t>
            </a:r>
            <a:r>
              <a:rPr lang="en-US" dirty="0">
                <a:latin typeface="Helvetica" charset="0"/>
                <a:ea typeface="MS PGothic" charset="0"/>
              </a:rPr>
              <a:t> code are placed in the critical section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Could now have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busy waiting</a:t>
            </a:r>
            <a:r>
              <a:rPr lang="en-US" dirty="0">
                <a:solidFill>
                  <a:srgbClr val="3366FF"/>
                </a:solidFill>
                <a:latin typeface="Helvetica" charset="0"/>
                <a:ea typeface="MS PGothic" charset="0"/>
              </a:rPr>
              <a:t> </a:t>
            </a:r>
            <a:r>
              <a:rPr lang="en-US" dirty="0">
                <a:latin typeface="Helvetica" charset="0"/>
                <a:ea typeface="MS PGothic" charset="0"/>
              </a:rPr>
              <a:t>in critical section implementation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But implementation code is short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Little busy waiting if critical section rarely occupied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Note that applications may spend lots of time in critical sections and therefore this is not a good solution</a:t>
            </a:r>
          </a:p>
          <a:p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MS PGothic" charset="0"/>
              </a:rPr>
              <a:t>Can implement a counting semaphore </a:t>
            </a:r>
            <a:r>
              <a:rPr lang="en-US" sz="1200" b="1" i="1" dirty="0">
                <a:solidFill>
                  <a:srgbClr val="000000"/>
                </a:solidFill>
                <a:ea typeface="MS PGothic" charset="0"/>
              </a:rPr>
              <a:t>S</a:t>
            </a:r>
            <a:r>
              <a:rPr lang="en-US" sz="1200" dirty="0">
                <a:ea typeface="MS PGothic" charset="0"/>
              </a:rPr>
              <a:t> as a binary semaphore</a:t>
            </a:r>
          </a:p>
          <a:p>
            <a:endParaRPr lang="en-US" dirty="0"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r>
              <a:rPr lang="en-US" dirty="0">
                <a:latin typeface="Helvetica" charset="0"/>
                <a:ea typeface="MS PGothic" charset="0"/>
              </a:rPr>
              <a:t> 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57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Spring’17: 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04c1-Project 3-1 Overview: 10 Minutes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From 04b-Synchronization 3-Semaphore. See also slides 1-5. 20 Minutes</a:t>
            </a:r>
          </a:p>
          <a:p>
            <a:pPr eaLnBrk="1" hangingPunct="1"/>
            <a:r>
              <a:rPr lang="en-US" altLang="zh-CN" baseline="0" dirty="0" smtClean="0">
                <a:latin typeface="Calibri" charset="0"/>
                <a:ea typeface="SimSun" charset="0"/>
                <a:cs typeface="SimSun" charset="0"/>
              </a:rPr>
              <a:t>Slides 6-18:  20 Minutes:</a:t>
            </a:r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Fall’16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50 Minutes: Slides 1-10.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Ex 1-7.</a:t>
            </a:r>
          </a:p>
        </p:txBody>
      </p:sp>
      <p:sp>
        <p:nvSpPr>
          <p:cNvPr id="7170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73646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E83F79DE-FF8D-5A4D-B37E-7EB96A5909BF}" type="slidenum">
              <a:rPr lang="en-US">
                <a:latin typeface="Times New Roman" charset="0"/>
              </a:rPr>
              <a:pPr/>
              <a:t>7</a:t>
            </a:fld>
            <a:endParaRPr lang="en-US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09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E83F79DE-FF8D-5A4D-B37E-7EB96A5909BF}" type="slidenum">
              <a:rPr lang="en-US">
                <a:latin typeface="Times New Roman" charset="0"/>
              </a:rPr>
              <a:pPr/>
              <a:t>8</a:t>
            </a:fld>
            <a:endParaRPr lang="en-US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19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E83F79DE-FF8D-5A4D-B37E-7EB96A5909BF}" type="slidenum">
              <a:rPr lang="en-US">
                <a:latin typeface="Times New Roman" charset="0"/>
              </a:rPr>
              <a:pPr/>
              <a:t>9</a:t>
            </a:fld>
            <a:endParaRPr lang="en-US">
              <a:latin typeface="Times New Roman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6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7376" y="2286001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2048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437376" y="4302966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78541" y="2286001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878541" y="4302966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465822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0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7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SGCOE V 158 289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31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90500"/>
            <a:ext cx="8229600" cy="952500"/>
          </a:xfrm>
        </p:spPr>
        <p:txBody>
          <a:bodyPr>
            <a:noAutofit/>
          </a:bodyPr>
          <a:lstStyle/>
          <a:p>
            <a:r>
              <a:rPr lang="en-US" dirty="0">
                <a:ea typeface="MS PGothic" charset="0"/>
              </a:rPr>
              <a:t>Recap: </a:t>
            </a:r>
            <a:r>
              <a:rPr lang="en-US" dirty="0" err="1">
                <a:latin typeface="+mn-lt"/>
                <a:ea typeface="MS PGothic" charset="0"/>
              </a:rPr>
              <a:t>Mutex</a:t>
            </a:r>
            <a:r>
              <a:rPr lang="en-US" dirty="0">
                <a:latin typeface="+mn-lt"/>
                <a:ea typeface="MS PGothic" charset="0"/>
              </a:rPr>
              <a:t> Locks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979488" y="1212851"/>
            <a:ext cx="9231312" cy="5137150"/>
          </a:xfrm>
        </p:spPr>
        <p:txBody>
          <a:bodyPr>
            <a:normAutofit/>
          </a:bodyPr>
          <a:lstStyle/>
          <a:p>
            <a:pPr marL="342866" indent="-342866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Solve critical section problems using OS</a:t>
            </a:r>
          </a:p>
          <a:p>
            <a:pPr marL="342866" indent="-342866">
              <a:lnSpc>
                <a:spcPct val="90000"/>
              </a:lnSpc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342866" indent="-342866">
              <a:lnSpc>
                <a:spcPct val="90000"/>
              </a:lnSpc>
              <a:defRPr/>
            </a:pPr>
            <a:r>
              <a:rPr lang="en-US" dirty="0" err="1">
                <a:ea typeface="ＭＳ Ｐゴシック" charset="0"/>
                <a:cs typeface="ＭＳ Ｐゴシック" charset="0"/>
              </a:rPr>
              <a:t>Mutex</a:t>
            </a:r>
            <a:r>
              <a:rPr lang="en-US" dirty="0">
                <a:ea typeface="ＭＳ Ｐゴシック" charset="0"/>
                <a:cs typeface="ＭＳ Ｐゴシック" charset="0"/>
              </a:rPr>
              <a:t> lock: protect a critical section</a:t>
            </a:r>
          </a:p>
          <a:p>
            <a:pPr marL="742916" lvl="1" indent="-342866">
              <a:lnSpc>
                <a:spcPct val="90000"/>
              </a:lnSpc>
              <a:defRPr/>
            </a:pPr>
            <a:r>
              <a:rPr lang="en-US" sz="3200" b="1" dirty="0">
                <a:ea typeface="ＭＳ Ｐゴシック" charset="0"/>
                <a:cs typeface="Courier New"/>
              </a:rPr>
              <a:t>acquire()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 a lock (i.e. </a:t>
            </a:r>
            <a:r>
              <a:rPr lang="en-US" sz="32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lock()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)</a:t>
            </a:r>
          </a:p>
          <a:p>
            <a:pPr marL="742916" lvl="1" indent="-342866">
              <a:lnSpc>
                <a:spcPct val="90000"/>
              </a:lnSpc>
              <a:defRPr/>
            </a:pPr>
            <a:r>
              <a:rPr lang="en-US" sz="3200" b="1" dirty="0">
                <a:ea typeface="ＭＳ Ｐゴシック" charset="0"/>
                <a:cs typeface="Courier New"/>
              </a:rPr>
              <a:t>release()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 the lock (i.e., </a:t>
            </a:r>
            <a:r>
              <a:rPr lang="en-US" sz="320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unlock()</a:t>
            </a:r>
            <a:r>
              <a:rPr lang="en-US" sz="3200" dirty="0">
                <a:ea typeface="ＭＳ Ｐゴシック" charset="0"/>
                <a:cs typeface="ＭＳ Ｐゴシック" charset="0"/>
              </a:rPr>
              <a:t>)</a:t>
            </a:r>
          </a:p>
          <a:p>
            <a:pPr marL="342866" indent="-342866">
              <a:lnSpc>
                <a:spcPct val="90000"/>
              </a:lnSpc>
              <a:defRPr/>
            </a:pPr>
            <a:endParaRPr lang="en-US" b="1" dirty="0">
              <a:ea typeface="ＭＳ Ｐゴシック" charset="0"/>
              <a:cs typeface="Courier New"/>
            </a:endParaRPr>
          </a:p>
          <a:p>
            <a:pPr marL="342866" indent="-342866">
              <a:lnSpc>
                <a:spcPct val="90000"/>
              </a:lnSpc>
              <a:defRPr/>
            </a:pPr>
            <a:r>
              <a:rPr lang="en-US" b="1" dirty="0">
                <a:ea typeface="ＭＳ Ｐゴシック" charset="0"/>
                <a:cs typeface="Courier New"/>
              </a:rPr>
              <a:t>acquire()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b="1" dirty="0">
                <a:ea typeface="ＭＳ Ｐゴシック" charset="0"/>
                <a:cs typeface="Courier New"/>
              </a:rPr>
              <a:t>release()</a:t>
            </a:r>
            <a:r>
              <a:rPr lang="en-US" dirty="0">
                <a:ea typeface="ＭＳ Ｐゴシック" charset="0"/>
                <a:cs typeface="ＭＳ Ｐゴシック" charset="0"/>
              </a:rPr>
              <a:t> must be atomic</a:t>
            </a:r>
          </a:p>
          <a:p>
            <a:pPr marL="342866" indent="-342866">
              <a:lnSpc>
                <a:spcPct val="90000"/>
              </a:lnSpc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342866" indent="-342866">
              <a:lnSpc>
                <a:spcPct val="90000"/>
              </a:lnSpc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This solution </a:t>
            </a:r>
            <a:r>
              <a:rPr lang="en-US" b="1" dirty="0">
                <a:ea typeface="ＭＳ Ｐゴシック" charset="0"/>
                <a:cs typeface="ＭＳ Ｐゴシック" charset="0"/>
              </a:rPr>
              <a:t>requires 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ＭＳ Ｐゴシック" charset="-128"/>
              </a:rPr>
              <a:t>busy waiting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1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981200"/>
            <a:ext cx="3886200" cy="19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4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76201"/>
            <a:ext cx="8356600" cy="83819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>
                <a:ea typeface="MS PGothic" charset="0"/>
              </a:rPr>
              <a:t>Implementation with no Busy waiting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881063"/>
            <a:ext cx="8534399" cy="56515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1400" b="1" dirty="0">
              <a:latin typeface="Courier New" charset="0"/>
              <a:ea typeface="MS PGothic" charset="0"/>
              <a:cs typeface="Courier New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wait(semaphore *S) {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S-&gt;value--;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if (S-&gt;value &lt; 0) {</a:t>
            </a:r>
            <a:br>
              <a:rPr lang="en-US" sz="2600" dirty="0">
                <a:latin typeface="Courier New"/>
                <a:ea typeface="MS PGothic" charset="0"/>
                <a:cs typeface="Courier New"/>
              </a:rPr>
            </a:br>
            <a:r>
              <a:rPr lang="en-US" sz="2600" dirty="0">
                <a:latin typeface="Courier New"/>
                <a:ea typeface="MS PGothic" charset="0"/>
                <a:cs typeface="Courier New"/>
              </a:rPr>
              <a:t>      add this process to S-&gt;list;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   block();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}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2600" dirty="0">
              <a:latin typeface="Courier New"/>
              <a:ea typeface="MS PGothic" charset="0"/>
              <a:cs typeface="Courier New"/>
            </a:endParaRP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signal(semaphore *S) {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S-&gt;value++;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if (S-&gt;value &lt;= 0) {</a:t>
            </a:r>
            <a:br>
              <a:rPr lang="en-US" sz="2600" dirty="0">
                <a:latin typeface="Courier New"/>
                <a:ea typeface="MS PGothic" charset="0"/>
                <a:cs typeface="Courier New"/>
              </a:rPr>
            </a:br>
            <a:r>
              <a:rPr lang="en-US" sz="2600" dirty="0">
                <a:latin typeface="Courier New"/>
                <a:ea typeface="MS PGothic" charset="0"/>
                <a:cs typeface="Courier New"/>
              </a:rPr>
              <a:t>      remove a process P from S-&gt;list;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   wakeup(P);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}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}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29000" y="1481139"/>
            <a:ext cx="1553966" cy="3476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57800" y="1857233"/>
            <a:ext cx="381000" cy="3476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93028" y="2183285"/>
            <a:ext cx="1553966" cy="3476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9409" y="4724400"/>
            <a:ext cx="511791" cy="3476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48600" y="4986339"/>
            <a:ext cx="1553966" cy="3476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1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10558"/>
            <a:ext cx="7716837" cy="828675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+mn-lt"/>
                <a:ea typeface="MS PGothic" charset="0"/>
              </a:rPr>
              <a:t>Deadlock and Starvation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200334"/>
            <a:ext cx="9372600" cy="4906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Deadlock</a:t>
            </a:r>
            <a:r>
              <a:rPr lang="en-US" sz="2800" b="1" dirty="0">
                <a:solidFill>
                  <a:srgbClr val="3366FF"/>
                </a:solidFill>
                <a:ea typeface="MS PGothic" charset="0"/>
              </a:rPr>
              <a:t> </a:t>
            </a:r>
            <a:r>
              <a:rPr lang="en-US" sz="2800" dirty="0">
                <a:ea typeface="MS PGothic" charset="0"/>
              </a:rPr>
              <a:t>– two or more processes are waiting indefinitely</a:t>
            </a:r>
          </a:p>
          <a:p>
            <a:pPr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sz="2800" dirty="0">
                <a:solidFill>
                  <a:srgbClr val="000000"/>
                </a:solidFill>
                <a:ea typeface="MS PGothic" charset="0"/>
              </a:rPr>
              <a:t>Let </a:t>
            </a:r>
            <a:r>
              <a:rPr lang="en-US" sz="2800" b="1" i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ea typeface="MS PGothic" charset="0"/>
              </a:rPr>
              <a:t> and</a:t>
            </a: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 </a:t>
            </a:r>
            <a:r>
              <a:rPr lang="en-US" sz="2800" b="1" i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Q</a:t>
            </a: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MS PGothic" charset="0"/>
              </a:rPr>
              <a:t>be </a:t>
            </a:r>
            <a:r>
              <a:rPr lang="en-US" sz="2800" dirty="0">
                <a:ea typeface="MS PGothic" charset="0"/>
              </a:rPr>
              <a:t>two semaphores initialized to 1</a:t>
            </a:r>
          </a:p>
          <a:p>
            <a:pPr>
              <a:lnSpc>
                <a:spcPct val="90000"/>
              </a:lnSpc>
              <a:buNone/>
              <a:tabLst>
                <a:tab pos="1882775" algn="ctr"/>
                <a:tab pos="4568825" algn="ctr"/>
              </a:tabLst>
            </a:pPr>
            <a:r>
              <a:rPr lang="en-US" sz="2800" i="1" dirty="0">
                <a:solidFill>
                  <a:srgbClr val="000000"/>
                </a:solidFill>
                <a:ea typeface="MS PGothic" charset="0"/>
              </a:rPr>
              <a:t>		        P</a:t>
            </a:r>
            <a:r>
              <a:rPr lang="en-US" sz="2800" baseline="-25000" dirty="0">
                <a:solidFill>
                  <a:srgbClr val="000000"/>
                </a:solidFill>
                <a:ea typeface="MS PGothic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ea typeface="MS PGothic" charset="0"/>
              </a:rPr>
              <a:t>	                            </a:t>
            </a:r>
            <a:r>
              <a:rPr lang="en-US" sz="2800" i="1" dirty="0">
                <a:solidFill>
                  <a:srgbClr val="000000"/>
                </a:solidFill>
                <a:ea typeface="MS PGothic" charset="0"/>
              </a:rPr>
              <a:t>P</a:t>
            </a:r>
            <a:r>
              <a:rPr lang="en-US" sz="2800" baseline="-25000" dirty="0">
                <a:solidFill>
                  <a:srgbClr val="000000"/>
                </a:solidFill>
                <a:ea typeface="MS PGothic" charset="0"/>
              </a:rPr>
              <a:t>1</a:t>
            </a:r>
          </a:p>
          <a:p>
            <a:pPr>
              <a:lnSpc>
                <a:spcPct val="90000"/>
              </a:lnSpc>
              <a:buNone/>
              <a:tabLst>
                <a:tab pos="1882775" algn="ctr"/>
                <a:tab pos="4568825" algn="ctr"/>
              </a:tabLst>
            </a:pPr>
            <a:r>
              <a:rPr lang="en-US" sz="28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	         </a:t>
            </a:r>
            <a:r>
              <a:rPr lang="en-US" sz="2400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wait(S); 	              wait(Q);</a:t>
            </a:r>
          </a:p>
          <a:p>
            <a:pPr>
              <a:lnSpc>
                <a:spcPct val="90000"/>
              </a:lnSpc>
              <a:buNone/>
              <a:tabLst>
                <a:tab pos="1882775" algn="ctr"/>
                <a:tab pos="4568825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wait(Q); 	              wait(S);</a:t>
            </a:r>
          </a:p>
          <a:p>
            <a:pPr>
              <a:lnSpc>
                <a:spcPct val="90000"/>
              </a:lnSpc>
              <a:buNone/>
              <a:tabLst>
                <a:tab pos="1882775" algn="ctr"/>
                <a:tab pos="4568825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	 ...		     ...</a:t>
            </a:r>
          </a:p>
          <a:p>
            <a:pPr>
              <a:lnSpc>
                <a:spcPct val="90000"/>
              </a:lnSpc>
              <a:buNone/>
              <a:tabLst>
                <a:tab pos="1882775" algn="ctr"/>
                <a:tab pos="4568825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signal(S);             signal(Q);</a:t>
            </a:r>
          </a:p>
          <a:p>
            <a:pPr>
              <a:lnSpc>
                <a:spcPct val="90000"/>
              </a:lnSpc>
              <a:buNone/>
              <a:tabLst>
                <a:tab pos="1882775" algn="ctr"/>
                <a:tab pos="4568825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signal(Q);             signal(S);</a:t>
            </a:r>
          </a:p>
          <a:p>
            <a:pPr>
              <a:lnSpc>
                <a:spcPct val="90000"/>
              </a:lnSpc>
              <a:tabLst>
                <a:tab pos="1882775" algn="ctr"/>
                <a:tab pos="4568825" algn="ctr"/>
              </a:tabLst>
            </a:pPr>
            <a:endParaRPr lang="en-US" sz="2800" dirty="0">
              <a:solidFill>
                <a:srgbClr val="FF0000"/>
              </a:solidFill>
              <a:ea typeface="MS PGothic" charset="0"/>
              <a:sym typeface="MT Extra" charset="0"/>
            </a:endParaRPr>
          </a:p>
          <a:p>
            <a:pPr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sz="2800" dirty="0">
                <a:solidFill>
                  <a:srgbClr val="FF0000"/>
                </a:solidFill>
                <a:ea typeface="MS PGothic" charset="0"/>
                <a:sym typeface="MT Extra" charset="0"/>
              </a:rPr>
              <a:t>Starvation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– indefinite blocking  </a:t>
            </a:r>
          </a:p>
          <a:p>
            <a:pPr lvl="1">
              <a:lnSpc>
                <a:spcPct val="90000"/>
              </a:lnSpc>
              <a:tabLst>
                <a:tab pos="1882775" algn="ctr"/>
                <a:tab pos="4568825" algn="ctr"/>
              </a:tabLst>
            </a:pPr>
            <a:r>
              <a:rPr lang="en-US" sz="2400" dirty="0">
                <a:ea typeface="MS PGothic" charset="0"/>
              </a:rPr>
              <a:t>A process never be removed from the semaphore queue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750" y="1706807"/>
            <a:ext cx="1917700" cy="1917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442" y="4534879"/>
            <a:ext cx="1920971" cy="18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152399"/>
            <a:ext cx="7407275" cy="835205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+mn-lt"/>
                <a:ea typeface="MS PGothic" charset="0"/>
              </a:rPr>
              <a:t>The Bounded-Buffer Problem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016375" y="3246439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/>
          <a:p>
            <a:endParaRPr kumimoji="1" lang="en-US"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011970"/>
            <a:ext cx="7315200" cy="467103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062735"/>
            <a:ext cx="11895014" cy="689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ea typeface="MS PGothic" charset="0"/>
              </a:rPr>
              <a:t>Exercise 2: </a:t>
            </a:r>
            <a:r>
              <a:rPr lang="en-US" dirty="0">
                <a:ea typeface="MS PGothic" charset="0"/>
              </a:rPr>
              <a:t>What semaphores do you need to control the shared pool?</a:t>
            </a:r>
            <a:r>
              <a:rPr lang="en-US" dirty="0"/>
              <a:t> </a:t>
            </a:r>
            <a:endParaRPr lang="en-US" dirty="0">
              <a:ea typeface="MS PGothic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8305799" y="2651431"/>
            <a:ext cx="3817815" cy="7745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i="1" dirty="0">
                <a:ea typeface="MS PGothic" charset="0"/>
              </a:rPr>
              <a:t>n</a:t>
            </a:r>
            <a:r>
              <a:rPr lang="en-US" sz="2800" dirty="0">
                <a:ea typeface="MS PGothic" charset="0"/>
              </a:rPr>
              <a:t> buffers, each can hold one item</a:t>
            </a:r>
          </a:p>
          <a:p>
            <a:endParaRPr lang="en-US" sz="2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1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152399"/>
            <a:ext cx="7407275" cy="835205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+mn-lt"/>
                <a:ea typeface="MS PGothic" charset="0"/>
              </a:rPr>
              <a:t>The Bounded-Buffer Problem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016375" y="3246439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/>
          <a:p>
            <a:endParaRPr kumimoji="1" lang="en-US"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011970"/>
            <a:ext cx="7315200" cy="467103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988619"/>
            <a:ext cx="11201400" cy="87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2.1 </a:t>
            </a:r>
            <a:r>
              <a:rPr lang="en-US" sz="3600" dirty="0">
                <a:solidFill>
                  <a:srgbClr val="FF0000"/>
                </a:solidFill>
              </a:rPr>
              <a:t>(</a:t>
            </a:r>
            <a:r>
              <a:rPr lang="en-US" sz="3600" dirty="0" err="1">
                <a:solidFill>
                  <a:srgbClr val="FF0000"/>
                </a:solidFill>
              </a:rPr>
              <a:t>Plickers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: </a:t>
            </a:r>
            <a:r>
              <a:rPr lang="en-US" sz="3600" dirty="0"/>
              <a:t>What is the initial value of </a:t>
            </a:r>
            <a:r>
              <a:rPr lang="en-US" sz="3600" b="1" dirty="0" err="1"/>
              <a:t>mutex</a:t>
            </a:r>
            <a:r>
              <a:rPr lang="en-US" sz="3600" dirty="0"/>
              <a:t>? </a:t>
            </a:r>
            <a:endParaRPr lang="en-US" sz="3600" dirty="0">
              <a:ea typeface="MS PGothic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7936768" y="1822809"/>
            <a:ext cx="3817815" cy="3962399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-1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0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1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980677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152399"/>
            <a:ext cx="7407275" cy="835205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+mn-lt"/>
                <a:ea typeface="MS PGothic" charset="0"/>
              </a:rPr>
              <a:t>The Bounded-Buffer Problem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016375" y="3246439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/>
          <a:p>
            <a:endParaRPr kumimoji="1" lang="en-US"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63162"/>
            <a:ext cx="7315200" cy="467103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4800" y="1012682"/>
            <a:ext cx="11018838" cy="132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2.2 </a:t>
            </a:r>
            <a:r>
              <a:rPr lang="en-US" sz="3600" dirty="0">
                <a:solidFill>
                  <a:srgbClr val="FF0000"/>
                </a:solidFill>
              </a:rPr>
              <a:t>(</a:t>
            </a:r>
            <a:r>
              <a:rPr lang="en-US" sz="3600" dirty="0" err="1">
                <a:solidFill>
                  <a:srgbClr val="FF0000"/>
                </a:solidFill>
              </a:rPr>
              <a:t>Plickers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: </a:t>
            </a:r>
          </a:p>
          <a:p>
            <a:pPr marL="0" indent="0" algn="ctr">
              <a:buNone/>
            </a:pPr>
            <a:r>
              <a:rPr lang="en-US" sz="3600" dirty="0"/>
              <a:t>What is the initial value of </a:t>
            </a:r>
            <a:r>
              <a:rPr lang="en-US" sz="3600" b="1" dirty="0"/>
              <a:t>full (</a:t>
            </a:r>
            <a:r>
              <a:rPr lang="en-US" sz="3600" b="1" dirty="0" err="1"/>
              <a:t>full_bucket</a:t>
            </a:r>
            <a:r>
              <a:rPr lang="en-US" sz="3600" b="1" dirty="0"/>
              <a:t>)</a:t>
            </a:r>
            <a:r>
              <a:rPr lang="en-US" sz="3600" dirty="0"/>
              <a:t>? </a:t>
            </a:r>
            <a:endParaRPr lang="en-US" sz="3600" dirty="0">
              <a:ea typeface="MS PGothic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8229600" y="2554122"/>
            <a:ext cx="3817815" cy="3962399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-1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0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1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37140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152399"/>
            <a:ext cx="7407275" cy="835205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+mn-lt"/>
                <a:ea typeface="MS PGothic" charset="0"/>
              </a:rPr>
              <a:t>The Bounded-Buffer Problem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016375" y="3246439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/>
          <a:p>
            <a:endParaRPr kumimoji="1" lang="en-US"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186962"/>
            <a:ext cx="7315200" cy="467103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872801"/>
            <a:ext cx="12192000" cy="1199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2.3 </a:t>
            </a:r>
            <a:r>
              <a:rPr lang="en-US" sz="3600" dirty="0">
                <a:solidFill>
                  <a:srgbClr val="FF0000"/>
                </a:solidFill>
              </a:rPr>
              <a:t>(</a:t>
            </a:r>
            <a:r>
              <a:rPr lang="en-US" sz="3600" dirty="0" err="1">
                <a:solidFill>
                  <a:srgbClr val="FF0000"/>
                </a:solidFill>
              </a:rPr>
              <a:t>Plickers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: </a:t>
            </a:r>
          </a:p>
          <a:p>
            <a:pPr marL="0" indent="0" algn="ctr">
              <a:buNone/>
            </a:pPr>
            <a:r>
              <a:rPr lang="en-US" sz="3600" dirty="0"/>
              <a:t>What is the initial value of </a:t>
            </a:r>
            <a:r>
              <a:rPr lang="en-US" sz="3600" b="1" dirty="0"/>
              <a:t>empty (empty _bucket)</a:t>
            </a:r>
            <a:r>
              <a:rPr lang="en-US" sz="3600" dirty="0"/>
              <a:t>? </a:t>
            </a:r>
            <a:endParaRPr lang="en-US" sz="3600" dirty="0">
              <a:ea typeface="MS PGothic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7936768" y="2343295"/>
            <a:ext cx="3817815" cy="3962399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-1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0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1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2874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0" y="176213"/>
            <a:ext cx="7575550" cy="1119187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The Producer Process</a:t>
            </a:r>
            <a:endParaRPr lang="en-US" dirty="0">
              <a:latin typeface="Arial" charset="0"/>
              <a:ea typeface="MS PGothic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79525"/>
            <a:ext cx="8534400" cy="5121275"/>
          </a:xfrm>
        </p:spPr>
        <p:txBody>
          <a:bodyPr>
            <a:normAutofit fontScale="92500"/>
          </a:bodyPr>
          <a:lstStyle/>
          <a:p>
            <a:pPr>
              <a:buFont typeface="Monotype Sorts" charset="0"/>
              <a:buNone/>
            </a:pPr>
            <a:r>
              <a:rPr lang="en-US" sz="1400" b="1" dirty="0">
                <a:latin typeface="Courier New" charset="0"/>
                <a:ea typeface="MS PGothic" charset="0"/>
                <a:cs typeface="Courier New" charset="0"/>
              </a:rPr>
              <a:t>       </a:t>
            </a: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do {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  ...</a:t>
            </a:r>
            <a:br>
              <a:rPr lang="en-US" sz="24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/* produce an item in </a:t>
            </a:r>
            <a:r>
              <a:rPr lang="en-US" sz="2400" dirty="0" err="1">
                <a:latin typeface="Courier New" charset="0"/>
                <a:ea typeface="MS PGothic" charset="0"/>
                <a:cs typeface="Courier New" charset="0"/>
              </a:rPr>
              <a:t>next_produced</a:t>
            </a: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*/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  ...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wait(empty);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wait(</a:t>
            </a:r>
            <a:r>
              <a:rPr lang="en-US" sz="2400" dirty="0" err="1">
                <a:latin typeface="Courier New" charset="0"/>
                <a:ea typeface="MS PGothic" charset="0"/>
                <a:cs typeface="Courier New" charset="0"/>
              </a:rPr>
              <a:t>mutex</a:t>
            </a: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   ...</a:t>
            </a:r>
            <a:br>
              <a:rPr lang="en-US" sz="24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/* add next produced to the buffer */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   ...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signal(</a:t>
            </a:r>
            <a:r>
              <a:rPr lang="en-US" sz="2400" dirty="0" err="1">
                <a:latin typeface="Courier New" charset="0"/>
                <a:ea typeface="MS PGothic" charset="0"/>
                <a:cs typeface="Courier New" charset="0"/>
              </a:rPr>
              <a:t>mutex</a:t>
            </a: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signal(full);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} while (true);</a:t>
            </a:r>
            <a:br>
              <a:rPr lang="en-US" sz="2400" dirty="0">
                <a:latin typeface="Courier New" charset="0"/>
                <a:ea typeface="MS PGothic" charset="0"/>
                <a:cs typeface="Courier New" charset="0"/>
              </a:rPr>
            </a:br>
            <a:endParaRPr lang="en-US" sz="2400" dirty="0">
              <a:latin typeface="Courier New" charset="0"/>
              <a:ea typeface="MS PGothic" charset="0"/>
              <a:cs typeface="Courier New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0400" y="3276600"/>
            <a:ext cx="21336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4200" y="4800600"/>
            <a:ext cx="25146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0400" y="2819400"/>
            <a:ext cx="2362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00400" y="5105400"/>
            <a:ext cx="2362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114800" y="1143000"/>
            <a:ext cx="76962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Exercise 3: </a:t>
            </a:r>
            <a:r>
              <a:rPr lang="en-US" sz="2800" dirty="0">
                <a:ea typeface="MS PGothic" charset="0"/>
              </a:rPr>
              <a:t>Where to place the </a:t>
            </a:r>
            <a:r>
              <a:rPr lang="en-US" sz="2800" dirty="0" err="1">
                <a:ea typeface="MS PGothic" charset="0"/>
              </a:rPr>
              <a:t>mutex</a:t>
            </a:r>
            <a:r>
              <a:rPr lang="en-US" sz="2800" dirty="0">
                <a:ea typeface="MS PGothic" charset="0"/>
              </a:rPr>
              <a:t> semaphore?</a:t>
            </a:r>
          </a:p>
        </p:txBody>
      </p:sp>
    </p:spTree>
    <p:extLst>
      <p:ext uri="{BB962C8B-B14F-4D97-AF65-F5344CB8AC3E}">
        <p14:creationId xmlns:p14="http://schemas.microsoft.com/office/powerpoint/2010/main" val="29637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8" grpId="1" animBg="1"/>
      <p:bldP spid="10" grpId="0" animBg="1"/>
      <p:bldP spid="10" grpId="1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85741"/>
            <a:ext cx="9829799" cy="57626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4: </a:t>
            </a:r>
            <a:r>
              <a:rPr lang="en-US" sz="3600" dirty="0">
                <a:ea typeface="MS PGothic" charset="0"/>
              </a:rPr>
              <a:t>Can you design a consumer process?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990602"/>
            <a:ext cx="8610600" cy="579119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000" dirty="0">
                <a:latin typeface="Courier New"/>
                <a:ea typeface="ＭＳ Ｐゴシック" pitchFamily="-84" charset="-128"/>
                <a:cs typeface="Courier New"/>
              </a:rPr>
              <a:t> </a:t>
            </a: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Do {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wait(full);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wait(</a:t>
            </a:r>
            <a:r>
              <a:rPr lang="en-US" sz="2200" dirty="0" err="1">
                <a:latin typeface="Courier New"/>
                <a:ea typeface="ＭＳ Ｐゴシック" pitchFamily="-84" charset="-128"/>
                <a:cs typeface="Courier New"/>
              </a:rPr>
              <a:t>mutex</a:t>
            </a: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);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/* remove an item from buffer to      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</a:t>
            </a:r>
            <a:r>
              <a:rPr lang="en-US" sz="2200" dirty="0" err="1">
                <a:latin typeface="Courier New"/>
                <a:ea typeface="ＭＳ Ｐゴシック" pitchFamily="-84" charset="-128"/>
                <a:cs typeface="Courier New"/>
              </a:rPr>
              <a:t>next_consumed</a:t>
            </a: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*/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...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signal(</a:t>
            </a:r>
            <a:r>
              <a:rPr lang="en-US" sz="2200" dirty="0" err="1">
                <a:latin typeface="Courier New"/>
                <a:ea typeface="ＭＳ Ｐゴシック" pitchFamily="-84" charset="-128"/>
                <a:cs typeface="Courier New"/>
              </a:rPr>
              <a:t>mutex</a:t>
            </a: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);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signal(empty);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/* consume the item in next consumed */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} while (true); </a:t>
            </a:r>
          </a:p>
          <a:p>
            <a:pPr marL="342866" indent="-342866">
              <a:buNone/>
              <a:defRPr/>
            </a:pPr>
            <a:endParaRPr lang="en-US" sz="1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1447800"/>
            <a:ext cx="2286000" cy="838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4200" y="3886200"/>
            <a:ext cx="2667000" cy="838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4"/>
          </p:nvPr>
        </p:nvSpPr>
        <p:spPr>
          <a:xfrm>
            <a:off x="2209800" y="1676400"/>
            <a:ext cx="7494494" cy="4343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ea typeface="MS PGothic" charset="0"/>
              </a:rPr>
              <a:t>Semaphore</a:t>
            </a:r>
          </a:p>
          <a:p>
            <a:r>
              <a:rPr lang="en-US" sz="2800" dirty="0" smtClean="0">
                <a:ea typeface="MS PGothic" charset="0"/>
              </a:rPr>
              <a:t> </a:t>
            </a:r>
          </a:p>
          <a:p>
            <a:r>
              <a:rPr lang="en-US" sz="2800" dirty="0" smtClean="0">
                <a:ea typeface="MS PGothic" charset="0"/>
              </a:rPr>
              <a:t>The </a:t>
            </a:r>
            <a:r>
              <a:rPr lang="en-US" sz="2800" dirty="0">
                <a:ea typeface="MS PGothic" charset="0"/>
              </a:rPr>
              <a:t>Bounded-Buffer Problem</a:t>
            </a:r>
            <a:endParaRPr lang="en-US" altLang="ja-JP" sz="2800" dirty="0">
              <a:ea typeface="MS PGothic" charset="0"/>
            </a:endParaRPr>
          </a:p>
          <a:p>
            <a:endParaRPr lang="en-US" sz="2800" dirty="0"/>
          </a:p>
          <a:p>
            <a:r>
              <a:rPr lang="en-US" sz="2800" dirty="0" smtClean="0">
                <a:ea typeface="MS PGothic" charset="0"/>
              </a:rPr>
              <a:t>Next Lecture: </a:t>
            </a:r>
          </a:p>
          <a:p>
            <a:pPr lvl="1"/>
            <a:r>
              <a:rPr lang="en-US" sz="2800" dirty="0" smtClean="0">
                <a:ea typeface="MS PGothic" charset="0"/>
              </a:rPr>
              <a:t>The </a:t>
            </a:r>
            <a:r>
              <a:rPr lang="en-US" sz="2800" dirty="0">
                <a:ea typeface="MS PGothic" charset="0"/>
              </a:rPr>
              <a:t>Readers-Writers Problem</a:t>
            </a:r>
          </a:p>
          <a:p>
            <a:pPr lvl="1"/>
            <a:r>
              <a:rPr lang="en-US" sz="2800" dirty="0" smtClean="0">
                <a:ea typeface="MS PGothic" charset="0"/>
              </a:rPr>
              <a:t>The </a:t>
            </a:r>
            <a:r>
              <a:rPr lang="en-US" sz="2800" dirty="0">
                <a:ea typeface="MS PGothic" charset="0"/>
              </a:rPr>
              <a:t>Dining-Philosophers Problem</a:t>
            </a:r>
          </a:p>
          <a:p>
            <a:pPr lvl="1"/>
            <a:r>
              <a:rPr lang="en-US" sz="2800" dirty="0">
                <a:ea typeface="MS PGothic" charset="0"/>
              </a:rPr>
              <a:t>Introduction to Monitors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644776" y="146050"/>
            <a:ext cx="7566025" cy="84455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The Readers-Writers Problem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014463"/>
            <a:ext cx="9296400" cy="3613150"/>
          </a:xfrm>
        </p:spPr>
        <p:txBody>
          <a:bodyPr>
            <a:normAutofit/>
          </a:bodyPr>
          <a:lstStyle/>
          <a:p>
            <a:r>
              <a:rPr lang="en-US" sz="2400" dirty="0">
                <a:ea typeface="MS PGothic" charset="0"/>
              </a:rPr>
              <a:t>Concurrent processes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Readers</a:t>
            </a:r>
            <a:r>
              <a:rPr lang="en-US" sz="2400" dirty="0">
                <a:ea typeface="MS PGothic" charset="0"/>
              </a:rPr>
              <a:t> – only read data; do </a:t>
            </a:r>
            <a:r>
              <a:rPr lang="en-US" sz="2400" b="1" i="1" dirty="0">
                <a:ea typeface="MS PGothic" charset="0"/>
              </a:rPr>
              <a:t>not</a:t>
            </a:r>
            <a:r>
              <a:rPr lang="en-US" sz="2400" b="1" dirty="0">
                <a:ea typeface="MS PGothic" charset="0"/>
              </a:rPr>
              <a:t> </a:t>
            </a:r>
            <a:r>
              <a:rPr lang="en-US" sz="2400" dirty="0">
                <a:ea typeface="MS PGothic" charset="0"/>
              </a:rPr>
              <a:t>perform updates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Writers</a:t>
            </a:r>
            <a:r>
              <a:rPr lang="en-US" sz="2400" dirty="0">
                <a:ea typeface="MS PGothic" charset="0"/>
              </a:rPr>
              <a:t>   – both read and write</a:t>
            </a:r>
          </a:p>
          <a:p>
            <a:r>
              <a:rPr lang="en-US" sz="2400" dirty="0">
                <a:ea typeface="MS PGothic" charset="0"/>
              </a:rPr>
              <a:t>Problem: </a:t>
            </a:r>
          </a:p>
          <a:p>
            <a:pPr lvl="1"/>
            <a:r>
              <a:rPr lang="en-US" sz="2400" dirty="0">
                <a:ea typeface="MS PGothic" charset="0"/>
              </a:rPr>
              <a:t>Allow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multiple readers</a:t>
            </a:r>
            <a:r>
              <a:rPr lang="en-US" sz="2400" dirty="0">
                <a:ea typeface="MS PGothic" charset="0"/>
              </a:rPr>
              <a:t> to read at the same time</a:t>
            </a:r>
          </a:p>
          <a:p>
            <a:pPr lvl="1"/>
            <a:r>
              <a:rPr lang="en-US" sz="2400" dirty="0">
                <a:ea typeface="MS PGothic" charset="0"/>
              </a:rPr>
              <a:t>Only one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single writer</a:t>
            </a:r>
            <a:r>
              <a:rPr lang="en-US" sz="2400" dirty="0">
                <a:ea typeface="MS PGothic" charset="0"/>
              </a:rPr>
              <a:t> can access the shared data</a:t>
            </a:r>
          </a:p>
          <a:p>
            <a:pPr lvl="1"/>
            <a:endParaRPr lang="en-US" sz="2400" dirty="0">
              <a:ea typeface="MS PGothic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Exercise 5:</a:t>
            </a:r>
            <a:r>
              <a:rPr lang="en-US" sz="2400" dirty="0">
                <a:ea typeface="MS PGothic" charset="0"/>
              </a:rPr>
              <a:t> What semaphores do we need? </a:t>
            </a: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733800"/>
            <a:ext cx="3505200" cy="31336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7400" y="4800600"/>
            <a:ext cx="4953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  <a:ea typeface="MS PGothic" charset="0"/>
              </a:rPr>
              <a:t>Semaphore</a:t>
            </a:r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+mn-lt"/>
                <a:ea typeface="MS PGothic" charset="0"/>
              </a:rPr>
              <a:t>rw_mutex</a:t>
            </a:r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initialized to 1</a:t>
            </a:r>
          </a:p>
          <a:p>
            <a:r>
              <a:rPr lang="en-US" sz="2400" dirty="0">
                <a:latin typeface="+mn-lt"/>
                <a:ea typeface="MS PGothic" charset="0"/>
              </a:rPr>
              <a:t>Semaphore </a:t>
            </a:r>
            <a:r>
              <a:rPr lang="en-US" sz="2400" dirty="0" err="1">
                <a:solidFill>
                  <a:srgbClr val="FF0000"/>
                </a:solidFill>
                <a:latin typeface="+mn-lt"/>
                <a:ea typeface="MS PGothic" charset="0"/>
              </a:rPr>
              <a:t>mutex</a:t>
            </a:r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initialized to 1</a:t>
            </a:r>
          </a:p>
          <a:p>
            <a:r>
              <a:rPr lang="en-US" sz="2400" dirty="0">
                <a:latin typeface="+mn-lt"/>
                <a:ea typeface="MS PGothic" charset="0"/>
              </a:rPr>
              <a:t>Integer </a:t>
            </a:r>
            <a:r>
              <a:rPr lang="en-US" sz="2400" dirty="0" err="1">
                <a:solidFill>
                  <a:srgbClr val="FF0000"/>
                </a:solidFill>
                <a:latin typeface="+mn-lt"/>
                <a:ea typeface="MS PGothic" charset="0"/>
              </a:rPr>
              <a:t>read_count</a:t>
            </a:r>
            <a:r>
              <a:rPr lang="en-US" sz="2400" dirty="0">
                <a:latin typeface="+mn-lt"/>
                <a:ea typeface="MS PGothic" charset="0"/>
              </a:rPr>
              <a:t> initialized to 0</a:t>
            </a:r>
          </a:p>
        </p:txBody>
      </p:sp>
    </p:spTree>
    <p:extLst>
      <p:ext uri="{BB962C8B-B14F-4D97-AF65-F5344CB8AC3E}">
        <p14:creationId xmlns:p14="http://schemas.microsoft.com/office/powerpoint/2010/main" val="377678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47638"/>
            <a:ext cx="8229600" cy="8429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dirty="0">
                <a:latin typeface="+mn-lt"/>
                <a:ea typeface="MS PGothic" charset="0"/>
              </a:rPr>
              <a:t>Recap: </a:t>
            </a:r>
            <a:r>
              <a:rPr lang="en-US" dirty="0">
                <a:latin typeface="+mn-lt"/>
                <a:ea typeface="MS PGothic" charset="0"/>
              </a:rPr>
              <a:t>Semaphore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8229600" y="1905000"/>
            <a:ext cx="3691327" cy="3276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Semaphore </a:t>
            </a:r>
            <a:r>
              <a:rPr lang="en-US" sz="2800" b="1" i="1" dirty="0">
                <a:ea typeface="MS PGothic" charset="0"/>
              </a:rPr>
              <a:t>S:</a:t>
            </a:r>
            <a:r>
              <a:rPr lang="en-US" sz="2800" dirty="0">
                <a:ea typeface="MS PGothic" charset="0"/>
              </a:rPr>
              <a:t> </a:t>
            </a:r>
            <a:r>
              <a:rPr lang="en-US" sz="2800">
                <a:ea typeface="MS PGothic" charset="0"/>
              </a:rPr>
              <a:t>integer </a:t>
            </a:r>
            <a:r>
              <a:rPr lang="en-US" sz="2800" smtClean="0">
                <a:ea typeface="MS PGothic" charset="0"/>
              </a:rPr>
              <a:t>variable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MS PGothic" charset="0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MS PGothic" charset="0"/>
              </a:rPr>
              <a:t>Two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atomic</a:t>
            </a:r>
            <a:r>
              <a:rPr lang="en-US" sz="2800" dirty="0">
                <a:ea typeface="MS PGothic" charset="0"/>
              </a:rPr>
              <a:t> operations</a:t>
            </a:r>
          </a:p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  <a:ea typeface="MS PGothic" charset="0"/>
              </a:rPr>
              <a:t>wait()</a:t>
            </a:r>
            <a:r>
              <a:rPr lang="en-US" sz="2400" dirty="0">
                <a:solidFill>
                  <a:srgbClr val="000000"/>
                </a:solidFill>
                <a:ea typeface="MS PGothic" charset="0"/>
              </a:rPr>
              <a:t> and </a:t>
            </a:r>
            <a:r>
              <a:rPr lang="en-US" sz="2400" b="1" dirty="0">
                <a:solidFill>
                  <a:srgbClr val="000000"/>
                </a:solidFill>
                <a:ea typeface="MS PGothic" charset="0"/>
              </a:rPr>
              <a:t>signal()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MS PGothic" charset="0"/>
              </a:rPr>
              <a:t>Also called </a:t>
            </a:r>
            <a:r>
              <a:rPr lang="en-US" sz="2400" b="1" dirty="0">
                <a:solidFill>
                  <a:srgbClr val="000000"/>
                </a:solidFill>
                <a:ea typeface="MS PGothic" charset="0"/>
              </a:rPr>
              <a:t>P()</a:t>
            </a:r>
            <a:r>
              <a:rPr lang="en-US" sz="2400" dirty="0">
                <a:ea typeface="MS PGothic" charset="0"/>
              </a:rPr>
              <a:t> and </a:t>
            </a:r>
            <a:r>
              <a:rPr lang="en-US" sz="2400" b="1" dirty="0">
                <a:solidFill>
                  <a:srgbClr val="000000"/>
                </a:solidFill>
                <a:ea typeface="MS PGothic" charset="0"/>
              </a:rPr>
              <a:t>V()</a:t>
            </a:r>
          </a:p>
          <a:p>
            <a:pPr lvl="1">
              <a:lnSpc>
                <a:spcPct val="90000"/>
              </a:lnSpc>
            </a:pPr>
            <a:endParaRPr lang="en-US" sz="3200" b="1" dirty="0">
              <a:solidFill>
                <a:srgbClr val="000000"/>
              </a:solidFill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6" y="1136338"/>
            <a:ext cx="7770169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90500"/>
            <a:ext cx="10591800" cy="1257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900" dirty="0">
                <a:ea typeface="MS PGothic" charset="0"/>
              </a:rPr>
              <a:t>The Writer Process</a:t>
            </a:r>
            <a:r>
              <a:rPr lang="en-US">
                <a:ea typeface="MS PGothic" charset="0"/>
              </a:rPr>
              <a:t/>
            </a:r>
            <a:br>
              <a:rPr lang="en-US">
                <a:ea typeface="MS PGothic" charset="0"/>
              </a:rPr>
            </a:br>
            <a:r>
              <a:rPr lang="en-US" sz="3600">
                <a:solidFill>
                  <a:srgbClr val="FF0000"/>
                </a:solidFill>
                <a:ea typeface="MS PGothic" charset="0"/>
              </a:rPr>
              <a:t>Exercise 6: </a:t>
            </a:r>
            <a:r>
              <a:rPr lang="en-US" sz="3600" dirty="0">
                <a:ea typeface="MS PGothic" charset="0"/>
              </a:rPr>
              <a:t>Which semaphore should we use here?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2057400"/>
            <a:ext cx="8458200" cy="4130676"/>
          </a:xfrm>
        </p:spPr>
        <p:txBody>
          <a:bodyPr>
            <a:normAutofit fontScale="77500" lnSpcReduction="20000"/>
          </a:bodyPr>
          <a:lstStyle/>
          <a:p>
            <a:pPr>
              <a:buFont typeface="Monotype Sorts" charset="0"/>
              <a:buNone/>
            </a:pPr>
            <a:r>
              <a:rPr lang="en-US" sz="1600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 </a:t>
            </a:r>
          </a:p>
          <a:p>
            <a:pPr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cs typeface="Courier New" charset="0"/>
              </a:rPr>
              <a:t>       </a:t>
            </a: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do {</a:t>
            </a:r>
            <a:br>
              <a:rPr lang="en-US" sz="30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wait(</a:t>
            </a:r>
            <a:r>
              <a:rPr lang="en-US" sz="3000" dirty="0" err="1">
                <a:latin typeface="Courier New" charset="0"/>
                <a:ea typeface="MS PGothic" charset="0"/>
                <a:cs typeface="Courier New" charset="0"/>
              </a:rPr>
              <a:t>rw_mutex</a:t>
            </a: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     ...</a:t>
            </a:r>
            <a:br>
              <a:rPr lang="en-US" sz="30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/* writing is performed */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     ...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signal(</a:t>
            </a:r>
            <a:r>
              <a:rPr lang="en-US" sz="3000" dirty="0" err="1">
                <a:latin typeface="Courier New" charset="0"/>
                <a:ea typeface="MS PGothic" charset="0"/>
                <a:cs typeface="Courier New" charset="0"/>
              </a:rPr>
              <a:t>rw_mutex</a:t>
            </a: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} while (true);</a:t>
            </a:r>
            <a:br>
              <a:rPr lang="en-US" sz="3000" dirty="0">
                <a:latin typeface="Courier New" charset="0"/>
                <a:ea typeface="MS PGothic" charset="0"/>
                <a:cs typeface="Courier New" charset="0"/>
              </a:rPr>
            </a:br>
            <a:endParaRPr lang="en-US" sz="3000" dirty="0">
              <a:latin typeface="Courier New" charset="0"/>
              <a:ea typeface="MS PGothic" charset="0"/>
              <a:cs typeface="Courier New" charset="0"/>
            </a:endParaRPr>
          </a:p>
          <a:p>
            <a:pPr>
              <a:buFont typeface="Monotype Sorts" charset="0"/>
              <a:buNone/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r>
              <a:rPr lang="en-US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7600" y="2514600"/>
            <a:ext cx="2514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3810000"/>
            <a:ext cx="28194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62200" y="4953000"/>
            <a:ext cx="76962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ea typeface="MS PGothic" charset="0"/>
              </a:rPr>
              <a:t>   Only one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single writer</a:t>
            </a:r>
            <a:r>
              <a:rPr lang="en-US" sz="2800" dirty="0">
                <a:ea typeface="MS PGothic" charset="0"/>
              </a:rPr>
              <a:t> can access the shared data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667000" y="1447800"/>
            <a:ext cx="7239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n-lt"/>
                <a:ea typeface="MS PGothic" charset="0"/>
              </a:rPr>
              <a:t>Question: </a:t>
            </a:r>
            <a:r>
              <a:rPr lang="en-US" sz="3200" dirty="0">
                <a:latin typeface="+mn-lt"/>
                <a:ea typeface="MS PGothic" charset="0"/>
              </a:rPr>
              <a:t>Is it a semaphore or lock?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7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90500"/>
            <a:ext cx="9067801" cy="1257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900" dirty="0">
                <a:ea typeface="MS PGothic" charset="0"/>
              </a:rPr>
              <a:t>The Reader Process</a:t>
            </a:r>
            <a:r>
              <a:rPr lang="en-US">
                <a:ea typeface="MS PGothic" charset="0"/>
              </a:rPr>
              <a:t/>
            </a:r>
            <a:br>
              <a:rPr lang="en-US">
                <a:ea typeface="MS PGothic" charset="0"/>
              </a:rPr>
            </a:br>
            <a:r>
              <a:rPr lang="en-US" sz="3600">
                <a:solidFill>
                  <a:srgbClr val="FF0000"/>
                </a:solidFill>
                <a:ea typeface="MS PGothic" charset="0"/>
              </a:rPr>
              <a:t>Exercise 7: </a:t>
            </a:r>
            <a:r>
              <a:rPr lang="en-US" sz="3600" dirty="0">
                <a:ea typeface="MS PGothic" charset="0"/>
              </a:rPr>
              <a:t>Can you explain the following process?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295400"/>
            <a:ext cx="7543800" cy="4724400"/>
          </a:xfrm>
        </p:spPr>
        <p:txBody>
          <a:bodyPr>
            <a:normAutofit fontScale="25000" lnSpcReduction="20000"/>
          </a:bodyPr>
          <a:lstStyle/>
          <a:p>
            <a:pPr>
              <a:buFont typeface="Monotype Sorts" charset="0"/>
              <a:buNone/>
            </a:pPr>
            <a:r>
              <a:rPr lang="en-US" sz="1600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</a:t>
            </a:r>
            <a:r>
              <a:rPr lang="en-US" sz="3600" dirty="0">
                <a:solidFill>
                  <a:srgbClr val="0000FF"/>
                </a:solidFill>
                <a:latin typeface="Courier New"/>
                <a:ea typeface="MS PGothic" charset="0"/>
                <a:cs typeface="Courier New"/>
              </a:rPr>
              <a:t>     </a:t>
            </a:r>
          </a:p>
          <a:p>
            <a:pPr>
              <a:buFont typeface="Monotype Sorts" charset="0"/>
              <a:buNone/>
            </a:pPr>
            <a:r>
              <a:rPr lang="en-US" sz="3600" dirty="0">
                <a:latin typeface="Courier New"/>
                <a:ea typeface="MS PGothic" charset="0"/>
                <a:cs typeface="Courier New"/>
              </a:rPr>
              <a:t>       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do {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wait(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read_count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++;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if 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read_count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 == 1)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  wait(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rw_mutex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signal(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...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/* reading is performed */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...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wait(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read count--;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if 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read_count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 == 0)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  signal(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rw_mutex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signal(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} while (true);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endParaRPr lang="en-US" sz="8400" dirty="0">
              <a:latin typeface="Courier New"/>
              <a:ea typeface="MS PGothic" charset="0"/>
              <a:cs typeface="Courier New"/>
            </a:endParaRPr>
          </a:p>
          <a:p>
            <a:pPr>
              <a:buFont typeface="Monotype Sorts" charset="0"/>
              <a:buNone/>
            </a:pPr>
            <a:endParaRPr lang="en-US" sz="80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sz="80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r>
              <a:rPr lang="en-US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62200" y="5953780"/>
            <a:ext cx="70104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    Multiple</a:t>
            </a:r>
            <a:r>
              <a:rPr lang="en-US" sz="2800" dirty="0">
                <a:ea typeface="MS PGothic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readers</a:t>
            </a:r>
            <a:r>
              <a:rPr lang="en-US" sz="2800" dirty="0">
                <a:ea typeface="MS PGothic" charset="0"/>
              </a:rPr>
              <a:t> can access the shared data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7543800" y="2362200"/>
            <a:ext cx="2057400" cy="685800"/>
            <a:chOff x="6934200" y="3352800"/>
            <a:chExt cx="2057400" cy="685800"/>
          </a:xfrm>
        </p:grpSpPr>
        <p:sp>
          <p:nvSpPr>
            <p:cNvPr id="10" name="Rectangle 3"/>
            <p:cNvSpPr txBox="1">
              <a:spLocks noChangeArrowheads="1"/>
            </p:cNvSpPr>
            <p:nvPr/>
          </p:nvSpPr>
          <p:spPr>
            <a:xfrm>
              <a:off x="7010400" y="3429000"/>
              <a:ext cx="19050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1</a:t>
              </a:r>
              <a:r>
                <a:rPr lang="en-US" sz="2400" baseline="30000" dirty="0">
                  <a:solidFill>
                    <a:srgbClr val="FF0000"/>
                  </a:solidFill>
                  <a:ea typeface="MS PGothic" charset="0"/>
                </a:rPr>
                <a:t>st</a:t>
              </a: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 waits here</a:t>
              </a: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4120"/>
                <a:gd name="adj2" fmla="val 14886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943600" y="1447801"/>
            <a:ext cx="457200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ea typeface="MS PGothic" charset="0"/>
              </a:rPr>
              <a:t>A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writer </a:t>
            </a:r>
            <a:r>
              <a:rPr lang="en-US" sz="2400" dirty="0">
                <a:ea typeface="MS PGothic" charset="0"/>
              </a:rPr>
              <a:t>is in the critical section, 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n readers</a:t>
            </a:r>
            <a:r>
              <a:rPr lang="en-US" sz="2400" dirty="0">
                <a:ea typeface="MS PGothic" charset="0"/>
              </a:rPr>
              <a:t> are waiting. Then …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77000" y="1447800"/>
            <a:ext cx="2133600" cy="685800"/>
            <a:chOff x="6934200" y="3352800"/>
            <a:chExt cx="2133600" cy="685800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7010400" y="3429000"/>
              <a:ext cx="20574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n-1 wait here</a:t>
              </a:r>
            </a:p>
          </p:txBody>
        </p:sp>
        <p:sp>
          <p:nvSpPr>
            <p:cNvPr id="15" name="Rounded Rectangular Callout 14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4120"/>
                <a:gd name="adj2" fmla="val 14886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53200" y="3810000"/>
            <a:ext cx="2362200" cy="685800"/>
            <a:chOff x="6934200" y="3352800"/>
            <a:chExt cx="2057400" cy="685800"/>
          </a:xfrm>
        </p:grpSpPr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7010400" y="3429000"/>
              <a:ext cx="19050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Critical section?</a:t>
              </a:r>
            </a:p>
          </p:txBody>
        </p:sp>
        <p:sp>
          <p:nvSpPr>
            <p:cNvPr id="18" name="Rounded Rectangular Callout 17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4120"/>
                <a:gd name="adj2" fmla="val 14886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924800" y="4724400"/>
            <a:ext cx="2590800" cy="685800"/>
            <a:chOff x="6934200" y="3352800"/>
            <a:chExt cx="2057400" cy="685800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6934201" y="3429000"/>
              <a:ext cx="2051544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Let a writer access</a:t>
              </a: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0568"/>
                <a:gd name="adj2" fmla="val 9519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3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209801" y="381000"/>
            <a:ext cx="8094663" cy="766762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  <a:ea typeface="MS PGothic" charset="0"/>
              </a:rPr>
              <a:t>Other Readers-Writers Problems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057400" y="1447801"/>
            <a:ext cx="8305800" cy="4111625"/>
          </a:xfrm>
        </p:spPr>
        <p:txBody>
          <a:bodyPr>
            <a:normAutofit/>
          </a:bodyPr>
          <a:lstStyle/>
          <a:p>
            <a:r>
              <a:rPr lang="en-US" sz="2800" b="1" dirty="0">
                <a:ea typeface="MS PGothic" charset="0"/>
              </a:rPr>
              <a:t>Problem 1:</a:t>
            </a:r>
            <a:r>
              <a:rPr lang="en-US" sz="2800" dirty="0">
                <a:ea typeface="MS PGothic" charset="0"/>
              </a:rPr>
              <a:t> no reader kept waiting unless writer has permission to use shared object</a:t>
            </a:r>
          </a:p>
          <a:p>
            <a:r>
              <a:rPr lang="en-US" sz="2800" b="1" dirty="0">
                <a:ea typeface="MS PGothic" charset="0"/>
              </a:rPr>
              <a:t>Problem 2:</a:t>
            </a:r>
            <a:r>
              <a:rPr lang="en-US" sz="2800" dirty="0">
                <a:ea typeface="MS PGothic" charset="0"/>
              </a:rPr>
              <a:t> once writer is ready, it performs the write ASAP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Both may have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starvation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9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83820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+mn-lt"/>
                <a:ea typeface="MS PGothic" charset="0"/>
              </a:rPr>
              <a:t>The Dining-Philosophers Problem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3733800"/>
            <a:ext cx="8001000" cy="2819400"/>
          </a:xfrm>
        </p:spPr>
        <p:txBody>
          <a:bodyPr>
            <a:noAutofit/>
          </a:bodyPr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Philosophers spend their lives thinking and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O</a:t>
            </a:r>
            <a:r>
              <a:rPr lang="en-US" altLang="ja-JP" sz="2800" dirty="0">
                <a:ea typeface="MS PGothic" charset="0"/>
              </a:rPr>
              <a:t>ccasionally try to pick up </a:t>
            </a:r>
            <a:r>
              <a:rPr lang="en-US" altLang="ja-JP" sz="2800" dirty="0">
                <a:solidFill>
                  <a:srgbClr val="FF0000"/>
                </a:solidFill>
                <a:ea typeface="MS PGothic" charset="0"/>
              </a:rPr>
              <a:t>2 chopsticks</a:t>
            </a:r>
            <a:r>
              <a:rPr lang="en-US" altLang="ja-JP" sz="2800" dirty="0">
                <a:ea typeface="MS PGothic" charset="0"/>
              </a:rPr>
              <a:t> (one at a time) to eat from bowl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In the case of 5 philosophers: Shared data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400" dirty="0">
                <a:ea typeface="MS PGothic" charset="0"/>
              </a:rPr>
              <a:t>Bowl of rice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400" dirty="0">
                <a:ea typeface="MS PGothic" charset="0"/>
              </a:rPr>
              <a:t>Semaphore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chopstick [5]</a:t>
            </a:r>
            <a:r>
              <a:rPr lang="en-US" sz="2400" dirty="0">
                <a:ea typeface="MS PGothic" charset="0"/>
              </a:rPr>
              <a:t> initialized to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9906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304801"/>
            <a:ext cx="7866063" cy="576263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charset="0"/>
                <a:ea typeface="MS PGothic" charset="0"/>
              </a:rPr>
              <a:t>  </a:t>
            </a:r>
            <a:r>
              <a:rPr lang="en-US" sz="4900" dirty="0">
                <a:latin typeface="+mn-lt"/>
                <a:ea typeface="MS PGothic" charset="0"/>
              </a:rPr>
              <a:t>The structure of Philosopher</a:t>
            </a:r>
            <a:r>
              <a:rPr lang="en-US" sz="4900" i="1" dirty="0">
                <a:solidFill>
                  <a:srgbClr val="0000FF"/>
                </a:solidFill>
                <a:latin typeface="+mn-lt"/>
                <a:ea typeface="MS PGothic" charset="0"/>
              </a:rPr>
              <a:t> </a:t>
            </a:r>
            <a:r>
              <a:rPr lang="en-US" sz="4900" i="1" dirty="0" err="1">
                <a:solidFill>
                  <a:srgbClr val="0000FF"/>
                </a:solidFill>
                <a:latin typeface="+mn-lt"/>
                <a:ea typeface="MS PGothic" charset="0"/>
              </a:rPr>
              <a:t>i</a:t>
            </a:r>
            <a:endParaRPr lang="en-US" sz="4900" dirty="0">
              <a:latin typeface="+mn-lt"/>
              <a:ea typeface="MS PGothic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2351088" y="1119189"/>
            <a:ext cx="7707312" cy="4784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sz="2400" dirty="0"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wait (chopstick[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wait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signal (chopstick[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signal (chopstick[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  //  think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1464" y="5903914"/>
            <a:ext cx="87630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ea typeface="MS PGothic" charset="0"/>
              </a:rPr>
              <a:t>    Exercise 8: </a:t>
            </a:r>
            <a:r>
              <a:rPr lang="en-US" sz="2800" dirty="0">
                <a:solidFill>
                  <a:schemeClr val="tx1"/>
                </a:solidFill>
                <a:ea typeface="MS PGothic" charset="0"/>
              </a:rPr>
              <a:t>What is the problem with this algorithm?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9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1"/>
            <a:ext cx="8002588" cy="847725"/>
          </a:xfrm>
        </p:spPr>
        <p:txBody>
          <a:bodyPr>
            <a:noAutofit/>
          </a:bodyPr>
          <a:lstStyle/>
          <a:p>
            <a:r>
              <a:rPr lang="en-US" dirty="0">
                <a:ea typeface="MS PGothic" charset="0"/>
              </a:rPr>
              <a:t>Deadlock Handling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2133601" y="1223964"/>
            <a:ext cx="8077200" cy="5253037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ea typeface="MS PGothic" charset="0"/>
              </a:rPr>
              <a:t>Allow at most 4 philosophers to be sitting simultaneously at  the table.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 Allow a philosopher to pick up  the forks only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if both are available</a:t>
            </a:r>
            <a:r>
              <a:rPr lang="en-US" sz="2800" dirty="0">
                <a:ea typeface="MS PGothic" charset="0"/>
              </a:rPr>
              <a:t> (picking must be done in a critical section.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 Use an asymmetric solution  -- an odd-numbered  philosopher picks  up first the left chopstick and then the right chopstick. Even-numbered  philosopher picks  up first the right chopstick and then the left chopstick.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9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6" y="190500"/>
            <a:ext cx="7762875" cy="9525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Problems with Sema</a:t>
            </a:r>
            <a:r>
              <a:rPr lang="en-US" dirty="0">
                <a:latin typeface="Arial" charset="0"/>
                <a:ea typeface="MS PGothic" charset="0"/>
              </a:rPr>
              <a:t>phores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2351088" y="1282701"/>
            <a:ext cx="6959600" cy="4860925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+mj-lt"/>
                <a:ea typeface="MS PGothic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ea typeface="MS PGothic" charset="0"/>
              </a:rPr>
              <a:t>Incorrect use </a:t>
            </a:r>
            <a:r>
              <a:rPr lang="en-US" dirty="0">
                <a:latin typeface="+mj-lt"/>
                <a:ea typeface="MS PGothic" charset="0"/>
              </a:rPr>
              <a:t>of semaphore operations:</a:t>
            </a:r>
            <a:br>
              <a:rPr lang="en-US" dirty="0">
                <a:latin typeface="+mj-lt"/>
                <a:ea typeface="MS PGothic" charset="0"/>
              </a:rPr>
            </a:br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signal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 …. 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</a:t>
            </a:r>
            <a:br>
              <a:rPr lang="en-US" dirty="0">
                <a:latin typeface="+mj-lt"/>
                <a:ea typeface="MS PGothic" charset="0"/>
              </a:rPr>
            </a:br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 … 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</a:t>
            </a:r>
          </a:p>
          <a:p>
            <a:pPr lvl="1"/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Omitting  of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or signal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(or both)</a:t>
            </a:r>
          </a:p>
          <a:p>
            <a:pPr lvl="1"/>
            <a:endParaRPr lang="en-US" dirty="0">
              <a:latin typeface="+mj-lt"/>
              <a:ea typeface="MS PGothic" charset="0"/>
            </a:endParaRPr>
          </a:p>
          <a:p>
            <a:r>
              <a:rPr lang="en-US" dirty="0">
                <a:latin typeface="+mj-lt"/>
                <a:ea typeface="MS PGothic" charset="0"/>
              </a:rPr>
              <a:t>   Deadlock and starvation are possible.</a:t>
            </a:r>
          </a:p>
          <a:p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81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814387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Monitors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2057401" y="990602"/>
            <a:ext cx="8458199" cy="541019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A high-level abstraction for process synchronization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Abstract data type: internal variables only accessible by code within the procedure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Only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one process</a:t>
            </a:r>
            <a:r>
              <a:rPr lang="en-US" sz="2400" dirty="0">
                <a:ea typeface="MS PGothic" charset="0"/>
              </a:rPr>
              <a:t> may be active within the monitor at a time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But not powerful enough to model some synchronization schemes</a:t>
            </a:r>
            <a:endParaRPr lang="en-US" sz="14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endParaRPr lang="en-US" sz="14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monitor monitor-name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{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	 // shared variable declarations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	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MS PGothic" charset="0"/>
              </a:rPr>
              <a:t>procedure P1 (…) { …. }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endParaRPr lang="en-US" sz="2000" dirty="0">
              <a:solidFill>
                <a:srgbClr val="FF0000"/>
              </a:solidFill>
              <a:latin typeface="Courier New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000" dirty="0">
                <a:solidFill>
                  <a:srgbClr val="FF0000"/>
                </a:solidFill>
                <a:latin typeface="Courier New" charset="0"/>
                <a:ea typeface="MS PGothic" charset="0"/>
              </a:rPr>
              <a:t>	 procedure </a:t>
            </a:r>
            <a:r>
              <a:rPr lang="en-US" sz="2000" dirty="0" err="1">
                <a:solidFill>
                  <a:srgbClr val="FF0000"/>
                </a:solidFill>
                <a:latin typeface="Courier New" charset="0"/>
                <a:ea typeface="MS PGothic" charset="0"/>
              </a:rPr>
              <a:t>Pn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MS PGothic" charset="0"/>
              </a:rPr>
              <a:t> (…) {……}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  Initialization code (…) { … }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	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9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228601"/>
            <a:ext cx="7464425" cy="8382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A Monitor</a:t>
            </a:r>
          </a:p>
        </p:txBody>
      </p:sp>
      <p:pic>
        <p:nvPicPr>
          <p:cNvPr id="47107" name="Picture 4" descr="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5638800" cy="536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2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5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2351089" y="1752600"/>
            <a:ext cx="7921625" cy="466566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800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Courier New"/>
                <a:ea typeface="MS PGothic" charset="0"/>
                <a:cs typeface="Courier New"/>
                <a:sym typeface="Symbol" charset="0"/>
              </a:rPr>
              <a:t>wait(S) { 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Courier New"/>
                <a:ea typeface="MS PGothic" charset="0"/>
                <a:cs typeface="Courier New"/>
                <a:sym typeface="Symbol" charset="0"/>
              </a:rPr>
              <a:t>    while (S &lt;= 0)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Courier New"/>
                <a:ea typeface="MS PGothic" charset="0"/>
                <a:cs typeface="Courier New"/>
                <a:sym typeface="Symbol" charset="0"/>
              </a:rPr>
              <a:t>       ; // busy wait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Courier New"/>
                <a:ea typeface="MS PGothic" charset="0"/>
                <a:cs typeface="Courier New"/>
                <a:sym typeface="Symbol" charset="0"/>
              </a:rPr>
              <a:t>    S--;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Courier New"/>
                <a:ea typeface="MS PGothic" charset="0"/>
                <a:cs typeface="Courier New"/>
                <a:sym typeface="Symbol" charset="0"/>
              </a:rPr>
              <a:t>}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endParaRPr lang="en-US" dirty="0">
              <a:latin typeface="Courier New"/>
              <a:ea typeface="MS PGothic" charset="0"/>
              <a:cs typeface="Courier New"/>
              <a:sym typeface="Symbol" charset="0"/>
            </a:endParaRP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Courier New"/>
                <a:ea typeface="MS PGothic" charset="0"/>
                <a:cs typeface="Courier New"/>
                <a:sym typeface="Symbol" charset="0"/>
              </a:rPr>
              <a:t>signal(S) { 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Courier New"/>
                <a:ea typeface="MS PGothic" charset="0"/>
                <a:cs typeface="Courier New"/>
                <a:sym typeface="Symbol" charset="0"/>
              </a:rPr>
              <a:t>    S++;</a:t>
            </a:r>
          </a:p>
          <a:p>
            <a:pPr lvl="1">
              <a:lnSpc>
                <a:spcPct val="90000"/>
              </a:lnSpc>
              <a:buFont typeface="Monotype Sorts" charset="0"/>
              <a:buNone/>
            </a:pPr>
            <a:r>
              <a:rPr lang="en-US" dirty="0">
                <a:latin typeface="Courier New"/>
                <a:ea typeface="MS PGothic" charset="0"/>
                <a:cs typeface="Courier New"/>
                <a:sym typeface="Symbol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08000" y="222406"/>
            <a:ext cx="10998199" cy="13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4000" dirty="0">
                <a:solidFill>
                  <a:srgbClr val="FF0000"/>
                </a:solidFill>
                <a:ea typeface="MS PGothic" charset="0"/>
              </a:rPr>
              <a:t>Exercise 3: </a:t>
            </a:r>
            <a:r>
              <a:rPr lang="en-US" sz="4000" dirty="0">
                <a:ea typeface="MS PGothic" charset="0"/>
              </a:rPr>
              <a:t>Can you explain these operations? </a:t>
            </a:r>
            <a:r>
              <a:rPr lang="en-US" sz="4000" dirty="0"/>
              <a:t>How can a waiting process be signaled to proceed? </a:t>
            </a:r>
            <a:endParaRPr lang="en-US" sz="40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1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85975" y="288925"/>
            <a:ext cx="8534400" cy="701675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+mn-lt"/>
                <a:ea typeface="MS PGothic" charset="0"/>
              </a:rPr>
              <a:t>Sample Semaphore Usage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066800"/>
            <a:ext cx="8763000" cy="1905000"/>
          </a:xfrm>
        </p:spPr>
        <p:txBody>
          <a:bodyPr>
            <a:normAutofit/>
          </a:bodyPr>
          <a:lstStyle/>
          <a:p>
            <a:pPr>
              <a:tabLst>
                <a:tab pos="2001838" algn="ctr"/>
                <a:tab pos="4513263" algn="ctr"/>
              </a:tabLst>
            </a:pPr>
            <a:r>
              <a:rPr lang="en-US" sz="2800" dirty="0">
                <a:ea typeface="MS PGothic" charset="0"/>
                <a:sym typeface="MT Extra" charset="0"/>
              </a:rPr>
              <a:t>Can solve various synchronization problems</a:t>
            </a:r>
          </a:p>
          <a:p>
            <a:pPr>
              <a:tabLst>
                <a:tab pos="2001838" algn="ctr"/>
                <a:tab pos="4513263" algn="ctr"/>
              </a:tabLst>
            </a:pPr>
            <a:r>
              <a:rPr lang="en-US" sz="2800" dirty="0">
                <a:ea typeface="MS PGothic" charset="0"/>
                <a:sym typeface="MT Extra" charset="0"/>
              </a:rPr>
              <a:t>Consider </a:t>
            </a:r>
            <a:r>
              <a:rPr lang="en-US" sz="2800" b="1" i="1" dirty="0">
                <a:ea typeface="MS PGothic" charset="0"/>
                <a:sym typeface="MT Extra" charset="0"/>
              </a:rPr>
              <a:t>P</a:t>
            </a:r>
            <a:r>
              <a:rPr lang="en-US" sz="2800" b="1" i="1" baseline="-25000" dirty="0">
                <a:ea typeface="MS PGothic" charset="0"/>
                <a:sym typeface="MT Extra" charset="0"/>
              </a:rPr>
              <a:t>1</a:t>
            </a:r>
            <a:r>
              <a:rPr lang="en-US" sz="2800" b="1" i="1" dirty="0">
                <a:ea typeface="MS PGothic" charset="0"/>
                <a:sym typeface="MT Extra" charset="0"/>
              </a:rPr>
              <a:t> </a:t>
            </a:r>
            <a:r>
              <a:rPr lang="en-US" sz="2800" dirty="0">
                <a:ea typeface="MS PGothic" charset="0"/>
                <a:sym typeface="MT Extra" charset="0"/>
              </a:rPr>
              <a:t> and </a:t>
            </a:r>
            <a:r>
              <a:rPr lang="en-US" sz="2800" b="1" i="1" dirty="0">
                <a:ea typeface="MS PGothic" charset="0"/>
                <a:sym typeface="MT Extra" charset="0"/>
              </a:rPr>
              <a:t>P</a:t>
            </a:r>
            <a:r>
              <a:rPr lang="en-US" sz="2800" b="1" i="1" baseline="-25000" dirty="0">
                <a:ea typeface="MS PGothic" charset="0"/>
                <a:sym typeface="MT Extra" charset="0"/>
              </a:rPr>
              <a:t>2</a:t>
            </a:r>
            <a:r>
              <a:rPr lang="en-US" sz="2800" dirty="0">
                <a:ea typeface="MS PGothic" charset="0"/>
                <a:sym typeface="MT Extra" charset="0"/>
              </a:rPr>
              <a:t> that require</a:t>
            </a:r>
            <a:r>
              <a:rPr lang="en-US" sz="2800" b="1" i="1" dirty="0">
                <a:ea typeface="MS PGothic" charset="0"/>
                <a:sym typeface="MT Extra" charset="0"/>
              </a:rPr>
              <a:t> S</a:t>
            </a:r>
            <a:r>
              <a:rPr lang="en-US" sz="2800" b="1" i="1" baseline="-25000" dirty="0">
                <a:ea typeface="MS PGothic" charset="0"/>
                <a:sym typeface="MT Extra" charset="0"/>
              </a:rPr>
              <a:t>1</a:t>
            </a:r>
            <a:r>
              <a:rPr lang="en-US" sz="2800" b="1" i="1" dirty="0">
                <a:ea typeface="MS PGothic" charset="0"/>
                <a:sym typeface="MT Extra" charset="0"/>
              </a:rPr>
              <a:t> </a:t>
            </a:r>
            <a:r>
              <a:rPr lang="en-US" sz="2800" dirty="0">
                <a:ea typeface="MS PGothic" charset="0"/>
                <a:sym typeface="MT Extra" charset="0"/>
              </a:rPr>
              <a:t>to happen before </a:t>
            </a:r>
            <a:r>
              <a:rPr lang="en-US" sz="2800" b="1" i="1" dirty="0">
                <a:ea typeface="MS PGothic" charset="0"/>
                <a:sym typeface="MT Extra" charset="0"/>
              </a:rPr>
              <a:t>S</a:t>
            </a:r>
            <a:r>
              <a:rPr lang="en-US" sz="2800" b="1" i="1" baseline="-25000" dirty="0">
                <a:ea typeface="MS PGothic" charset="0"/>
                <a:sym typeface="MT Extra" charset="0"/>
              </a:rPr>
              <a:t>2</a:t>
            </a:r>
          </a:p>
          <a:p>
            <a:pPr marL="0" indent="0">
              <a:buNone/>
              <a:tabLst>
                <a:tab pos="2001838" algn="ctr"/>
                <a:tab pos="4513263" algn="ctr"/>
              </a:tabLst>
            </a:pPr>
            <a:r>
              <a:rPr lang="en-US" sz="2800" dirty="0">
                <a:solidFill>
                  <a:srgbClr val="FF0000"/>
                </a:solidFill>
                <a:ea typeface="MS PGothic" charset="0"/>
                <a:sym typeface="MT Extra" charset="0"/>
              </a:rPr>
              <a:t>How to use semaphore “sync” on the two processes?</a:t>
            </a:r>
            <a:endParaRPr lang="en-US" sz="2800" baseline="-25000" dirty="0">
              <a:solidFill>
                <a:srgbClr val="FF0000"/>
              </a:solidFill>
              <a:ea typeface="MS PGothic" charset="0"/>
              <a:sym typeface="MT Extr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981200" y="2590800"/>
            <a:ext cx="8534400" cy="553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001838" algn="ctr"/>
                <a:tab pos="4513263" algn="ctr"/>
              </a:tabLst>
            </a:pPr>
            <a:endParaRPr lang="en-US" sz="1600" b="1" i="1" baseline="-25000" dirty="0">
              <a:latin typeface="Helvetica" charset="0"/>
              <a:ea typeface="MS PGothic" charset="0"/>
              <a:sym typeface="MT Extra" charset="0"/>
            </a:endParaRPr>
          </a:p>
          <a:p>
            <a:pPr>
              <a:buNone/>
              <a:tabLst>
                <a:tab pos="2001838" algn="ctr"/>
                <a:tab pos="4513263" algn="ctr"/>
              </a:tabLst>
            </a:pPr>
            <a:endParaRPr lang="en-US" sz="1600" b="1" i="1" baseline="-25000" dirty="0">
              <a:latin typeface="Helvetica" charset="0"/>
              <a:ea typeface="MS PGothic" charset="0"/>
              <a:sym typeface="MT Extr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06221" y="3889445"/>
            <a:ext cx="815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tabLst>
                <a:tab pos="2001838" algn="ctr"/>
                <a:tab pos="4513263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P1:</a:t>
            </a:r>
          </a:p>
          <a:p>
            <a:pPr lvl="1">
              <a:tabLst>
                <a:tab pos="2001838" algn="ctr"/>
                <a:tab pos="4513263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   S</a:t>
            </a:r>
            <a:r>
              <a:rPr lang="en-US" sz="2400" baseline="-250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;</a:t>
            </a:r>
          </a:p>
          <a:p>
            <a:pPr lvl="1">
              <a:tabLst>
                <a:tab pos="2001838" algn="ctr"/>
                <a:tab pos="4513263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   signal(sync);</a:t>
            </a:r>
          </a:p>
          <a:p>
            <a:pPr lvl="1">
              <a:tabLst>
                <a:tab pos="2001838" algn="ctr"/>
                <a:tab pos="4513263" algn="ctr"/>
              </a:tabLst>
            </a:pPr>
            <a:endParaRPr lang="en-US" sz="2400" dirty="0">
              <a:solidFill>
                <a:srgbClr val="000000"/>
              </a:solidFill>
              <a:latin typeface="Courier New"/>
              <a:cs typeface="Courier New"/>
              <a:sym typeface="MT Extra" charset="0"/>
            </a:endParaRPr>
          </a:p>
          <a:p>
            <a:pPr lvl="1">
              <a:tabLst>
                <a:tab pos="2001838" algn="ctr"/>
                <a:tab pos="4513263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P2:</a:t>
            </a:r>
          </a:p>
          <a:p>
            <a:pPr lvl="1">
              <a:tabLst>
                <a:tab pos="2001838" algn="ctr"/>
                <a:tab pos="4513263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   wait(sync)</a:t>
            </a:r>
            <a:r>
              <a:rPr lang="en-US" sz="2400" dirty="0">
                <a:solidFill>
                  <a:srgbClr val="0000FF"/>
                </a:solidFill>
                <a:latin typeface="Courier New"/>
                <a:ea typeface="MS PGothic" charset="0"/>
                <a:cs typeface="Courier New"/>
                <a:sym typeface="MT Extra" charset="0"/>
              </a:rPr>
              <a:t>;</a:t>
            </a:r>
            <a:endParaRPr lang="en-US" sz="2400" dirty="0">
              <a:solidFill>
                <a:srgbClr val="000000"/>
              </a:solidFill>
              <a:latin typeface="Courier New"/>
              <a:cs typeface="Courier New"/>
              <a:sym typeface="MT Extra" charset="0"/>
            </a:endParaRPr>
          </a:p>
          <a:p>
            <a:pPr lvl="1">
              <a:tabLst>
                <a:tab pos="2001838" algn="ctr"/>
                <a:tab pos="4513263" algn="ctr"/>
              </a:tabLst>
            </a:pP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   S</a:t>
            </a:r>
            <a:r>
              <a:rPr lang="en-US" sz="2400" baseline="-250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urier New"/>
                <a:cs typeface="Courier New"/>
                <a:sym typeface="MT Extra" charset="0"/>
              </a:rPr>
              <a:t>;</a:t>
            </a:r>
            <a:endParaRPr lang="en-US" sz="2400" dirty="0">
              <a:latin typeface="Courier New"/>
              <a:ea typeface="MS PGothic" charset="0"/>
              <a:cs typeface="Courier New"/>
              <a:sym typeface="MT Extr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7400" y="335280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001838" algn="ctr"/>
                <a:tab pos="4513263" algn="ctr"/>
              </a:tabLst>
            </a:pPr>
            <a:r>
              <a:rPr lang="en-US" sz="2400" dirty="0">
                <a:latin typeface="Courier New"/>
                <a:ea typeface="MS PGothic" charset="0"/>
                <a:cs typeface="Courier New"/>
                <a:sym typeface="MT Extra" charset="0"/>
              </a:rPr>
              <a:t>Create a semaphore “</a:t>
            </a:r>
            <a:r>
              <a:rPr lang="en-US" altLang="ja-JP" sz="2400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  <a:sym typeface="MT Extra" charset="0"/>
              </a:rPr>
              <a:t>sync</a:t>
            </a:r>
            <a:r>
              <a:rPr lang="en-US" sz="2400" dirty="0">
                <a:latin typeface="Courier New"/>
                <a:ea typeface="MS PGothic" charset="0"/>
                <a:cs typeface="Courier New"/>
                <a:sym typeface="MT Extra" charset="0"/>
              </a:rPr>
              <a:t>”</a:t>
            </a:r>
            <a:r>
              <a:rPr lang="en-US" altLang="ja-JP" sz="2400" dirty="0">
                <a:latin typeface="Courier New"/>
                <a:ea typeface="MS PGothic" charset="0"/>
                <a:cs typeface="Courier New"/>
                <a:sym typeface="MT Extra" charset="0"/>
              </a:rPr>
              <a:t> initialized to </a:t>
            </a:r>
            <a:r>
              <a:rPr lang="en-US" altLang="ja-JP" sz="2400" b="1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  <a:sym typeface="MT Extra" charset="0"/>
              </a:rPr>
              <a:t>0</a:t>
            </a:r>
            <a:r>
              <a:rPr lang="en-US" altLang="ja-JP" sz="2400" dirty="0">
                <a:latin typeface="Courier New"/>
                <a:ea typeface="MS PGothic" charset="0"/>
                <a:cs typeface="Courier New"/>
                <a:sym typeface="MT Extra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2667000"/>
            <a:ext cx="929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+mn-lt"/>
              </a:rPr>
              <a:t>Exercise 4: </a:t>
            </a:r>
            <a:r>
              <a:rPr lang="en-US" sz="4000" dirty="0">
                <a:latin typeface="+mn-lt"/>
              </a:rPr>
              <a:t>How to initialize “sync”?</a:t>
            </a:r>
          </a:p>
        </p:txBody>
      </p:sp>
    </p:spTree>
    <p:extLst>
      <p:ext uri="{BB962C8B-B14F-4D97-AF65-F5344CB8AC3E}">
        <p14:creationId xmlns:p14="http://schemas.microsoft.com/office/powerpoint/2010/main" val="368402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ctrTitle"/>
          </p:nvPr>
        </p:nvSpPr>
        <p:spPr>
          <a:xfrm>
            <a:off x="1828800" y="457200"/>
            <a:ext cx="8686800" cy="3048000"/>
          </a:xfrm>
        </p:spPr>
        <p:txBody>
          <a:bodyPr>
            <a:normAutofit fontScale="90000"/>
          </a:bodyPr>
          <a:lstStyle/>
          <a:p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sz="49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r>
              <a:rPr lang="en-US" altLang="zh-CN" sz="3600" dirty="0">
                <a:latin typeface="Calibri" charset="0"/>
                <a:ea typeface="SimSun" charset="0"/>
                <a:cs typeface="SimSun" charset="0"/>
              </a:rPr>
              <a:t/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3600" dirty="0">
                <a:latin typeface="Calibri" charset="0"/>
                <a:ea typeface="SimSun" charset="0"/>
                <a:cs typeface="SimSun" charset="0"/>
              </a:rPr>
              <a:t/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Synchronization: Part 4</a:t>
            </a:r>
            <a:br>
              <a:rPr lang="en-US" altLang="zh-CN" sz="4000" dirty="0">
                <a:latin typeface="Calibri" charset="0"/>
                <a:ea typeface="SimSun" charset="0"/>
                <a:cs typeface="SimSun" charset="0"/>
              </a:rPr>
            </a:br>
            <a:r>
              <a:rPr lang="en-US" sz="4000" dirty="0">
                <a:ea typeface="MS PGothic" charset="0"/>
              </a:rPr>
              <a:t>Classical Synchronization Problems</a:t>
            </a:r>
            <a:endParaRPr lang="en-US" altLang="zh-CN" sz="400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695700" y="4114800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http://www.eng.auburn.edu/~xqin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905000" y="6350001"/>
            <a:ext cx="2133600" cy="365125"/>
          </a:xfrm>
        </p:spPr>
        <p:txBody>
          <a:bodyPr/>
          <a:lstStyle/>
          <a:p>
            <a:fld id="{8353CCE1-ED68-4673-B2B8-9A8ACC32B75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29400" y="383344"/>
            <a:ext cx="4800600" cy="14465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455613">
              <a:tabLst>
                <a:tab pos="1370013" algn="l"/>
                <a:tab pos="3311525" algn="l"/>
                <a:tab pos="3602038" algn="l"/>
              </a:tabLst>
              <a:defRPr/>
            </a:pP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typedef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struct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{   </a:t>
            </a:r>
          </a:p>
          <a:p>
            <a:pPr defTabSz="455613">
              <a:tabLst>
                <a:tab pos="1370013" algn="l"/>
                <a:tab pos="3311525" algn="l"/>
                <a:tab pos="3602038" algn="l"/>
              </a:tabLst>
              <a:defRPr/>
            </a:pP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value;</a:t>
            </a:r>
            <a:b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struct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process *L;</a:t>
            </a:r>
            <a:b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} semaphore;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219077" y="603250"/>
            <a:ext cx="6019801" cy="56515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1400" b="1" dirty="0">
              <a:latin typeface="Courier New" charset="0"/>
              <a:ea typeface="MS PGothic" charset="0"/>
              <a:cs typeface="Courier New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wait(semaphore *S) { </a:t>
            </a:r>
            <a:r>
              <a:rPr lang="en-US" sz="2600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/* New */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S-&gt;value--;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if (S-&gt;value &lt; 0) {</a:t>
            </a:r>
            <a:br>
              <a:rPr lang="en-US" sz="2600" dirty="0">
                <a:latin typeface="Courier New"/>
                <a:ea typeface="MS PGothic" charset="0"/>
                <a:cs typeface="Courier New"/>
              </a:rPr>
            </a:br>
            <a:r>
              <a:rPr lang="en-US" sz="2600" dirty="0">
                <a:latin typeface="Courier New"/>
                <a:ea typeface="MS PGothic" charset="0"/>
                <a:cs typeface="Courier New"/>
              </a:rPr>
              <a:t>      add this process to S-&gt;list;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   block();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}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2600" dirty="0">
              <a:latin typeface="Courier New"/>
              <a:ea typeface="MS PGothic" charset="0"/>
              <a:cs typeface="Courier New"/>
            </a:endParaRP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signal(semaphore *S) {</a:t>
            </a:r>
            <a:r>
              <a:rPr lang="en-US" sz="2600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/* New */</a:t>
            </a:r>
            <a:endParaRPr lang="en-US" sz="2600" dirty="0">
              <a:latin typeface="Courier New"/>
              <a:ea typeface="MS PGothic" charset="0"/>
              <a:cs typeface="Courier New"/>
            </a:endParaRP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S-&gt;value++;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if (S-&gt;value &lt;= 0) {</a:t>
            </a:r>
            <a:br>
              <a:rPr lang="en-US" sz="2600" dirty="0">
                <a:latin typeface="Courier New"/>
                <a:ea typeface="MS PGothic" charset="0"/>
                <a:cs typeface="Courier New"/>
              </a:rPr>
            </a:br>
            <a:r>
              <a:rPr lang="en-US" sz="2600" dirty="0">
                <a:latin typeface="Courier New"/>
                <a:ea typeface="MS PGothic" charset="0"/>
                <a:cs typeface="Courier New"/>
              </a:rPr>
              <a:t>      remove a process P from S-&gt;list;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   wakeup(P);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   } 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ea typeface="MS PGothic" charset="0"/>
                <a:cs typeface="Courier New"/>
              </a:rPr>
              <a:t>}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6202" y="1898951"/>
            <a:ext cx="6832599" cy="1752599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Exercise 1: </a:t>
            </a:r>
            <a:r>
              <a:rPr lang="en-US" sz="2800" dirty="0"/>
              <a:t>What is item “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en-US" sz="2800" dirty="0"/>
              <a:t>” in the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semaphore</a:t>
            </a:r>
            <a:r>
              <a:rPr lang="en-US" sz="2800" dirty="0"/>
              <a:t> structure? What is the purpose of this item?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7038976" y="3276600"/>
            <a:ext cx="4949825" cy="4208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lnSpc>
                <a:spcPct val="90000"/>
              </a:lnSpc>
              <a:spcAft>
                <a:spcPts val="0"/>
              </a:spcAft>
              <a:buFont typeface="Monotype Sorts" charset="0"/>
              <a:buNone/>
            </a:pPr>
            <a:r>
              <a:rPr lang="en-US" sz="2200" dirty="0">
                <a:latin typeface="Courier New"/>
                <a:ea typeface="MS PGothic" charset="0"/>
                <a:cs typeface="Courier New"/>
                <a:sym typeface="Symbol" charset="0"/>
              </a:rPr>
              <a:t>wait(S) { </a:t>
            </a:r>
            <a:r>
              <a:rPr lang="en-US" sz="2200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  <a:sym typeface="Symbol" charset="0"/>
              </a:rPr>
              <a:t>/* Old */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Monotype Sorts" charset="0"/>
              <a:buNone/>
            </a:pPr>
            <a:r>
              <a:rPr lang="en-US" sz="2200" dirty="0">
                <a:latin typeface="Courier New"/>
                <a:ea typeface="MS PGothic" charset="0"/>
                <a:cs typeface="Courier New"/>
                <a:sym typeface="Symbol" charset="0"/>
              </a:rPr>
              <a:t>    while (S &lt;= 0)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Monotype Sorts" charset="0"/>
              <a:buNone/>
            </a:pPr>
            <a:r>
              <a:rPr lang="en-US" sz="2200" dirty="0">
                <a:latin typeface="Courier New"/>
                <a:ea typeface="MS PGothic" charset="0"/>
                <a:cs typeface="Courier New"/>
                <a:sym typeface="Symbol" charset="0"/>
              </a:rPr>
              <a:t>       ; // busy wait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Monotype Sorts" charset="0"/>
              <a:buNone/>
            </a:pPr>
            <a:r>
              <a:rPr lang="en-US" sz="2200" dirty="0">
                <a:latin typeface="Courier New"/>
                <a:ea typeface="MS PGothic" charset="0"/>
                <a:cs typeface="Courier New"/>
                <a:sym typeface="Symbol" charset="0"/>
              </a:rPr>
              <a:t>    S--;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Monotype Sorts" charset="0"/>
              <a:buNone/>
            </a:pPr>
            <a:r>
              <a:rPr lang="en-US" sz="2200" dirty="0">
                <a:latin typeface="Courier New"/>
                <a:ea typeface="MS PGothic" charset="0"/>
                <a:cs typeface="Courier New"/>
                <a:sym typeface="Symbol" charset="0"/>
              </a:rPr>
              <a:t>}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Monotype Sorts" charset="0"/>
              <a:buNone/>
            </a:pPr>
            <a:endParaRPr lang="en-US" sz="2200" dirty="0">
              <a:latin typeface="Courier New"/>
              <a:ea typeface="MS PGothic" charset="0"/>
              <a:cs typeface="Courier New"/>
              <a:sym typeface="Symbol" charset="0"/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Monotype Sorts" charset="0"/>
              <a:buNone/>
            </a:pPr>
            <a:r>
              <a:rPr lang="en-US" sz="2200" dirty="0">
                <a:latin typeface="Courier New"/>
                <a:ea typeface="MS PGothic" charset="0"/>
                <a:cs typeface="Courier New"/>
                <a:sym typeface="Symbol" charset="0"/>
              </a:rPr>
              <a:t>signal(S) { </a:t>
            </a:r>
            <a:r>
              <a:rPr lang="en-US" sz="2200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  <a:sym typeface="Symbol" charset="0"/>
              </a:rPr>
              <a:t>/* Old */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Monotype Sorts" charset="0"/>
              <a:buNone/>
            </a:pPr>
            <a:r>
              <a:rPr lang="en-US" sz="2200" dirty="0">
                <a:latin typeface="Courier New"/>
                <a:ea typeface="MS PGothic" charset="0"/>
                <a:cs typeface="Courier New"/>
                <a:sym typeface="Symbol" charset="0"/>
              </a:rPr>
              <a:t>    S++;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Monotype Sorts" charset="0"/>
              <a:buNone/>
            </a:pPr>
            <a:r>
              <a:rPr lang="en-US" sz="2200" dirty="0">
                <a:latin typeface="Courier New"/>
                <a:ea typeface="MS PGothic" charset="0"/>
                <a:cs typeface="Courier New"/>
                <a:sym typeface="Symbo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666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43150" y="4290631"/>
            <a:ext cx="7658100" cy="206210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455613">
              <a:tabLst>
                <a:tab pos="1370013" algn="l"/>
                <a:tab pos="3311525" algn="l"/>
                <a:tab pos="3602038" algn="l"/>
              </a:tabLst>
              <a:defRPr/>
            </a:pPr>
            <a:r>
              <a:rPr lang="en-US" sz="3200" dirty="0" err="1">
                <a:solidFill>
                  <a:srgbClr val="FF0000"/>
                </a:solidFill>
                <a:latin typeface="Courier New"/>
                <a:cs typeface="Courier New"/>
              </a:rPr>
              <a:t>typedef</a:t>
            </a:r>
            <a:r>
              <a:rPr lang="en-US" sz="3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Courier New"/>
                <a:cs typeface="Courier New"/>
              </a:rPr>
              <a:t>struct</a:t>
            </a:r>
            <a:r>
              <a:rPr lang="en-US" sz="3200" dirty="0">
                <a:solidFill>
                  <a:srgbClr val="FF0000"/>
                </a:solidFill>
                <a:latin typeface="Courier New"/>
                <a:cs typeface="Courier New"/>
              </a:rPr>
              <a:t> {   </a:t>
            </a:r>
          </a:p>
          <a:p>
            <a:pPr defTabSz="455613">
              <a:tabLst>
                <a:tab pos="1370013" algn="l"/>
                <a:tab pos="3311525" algn="l"/>
                <a:tab pos="3602038" algn="l"/>
              </a:tabLst>
              <a:defRPr/>
            </a:pPr>
            <a:r>
              <a:rPr lang="en-US" sz="3200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lang="en-US" sz="3200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sz="3200" dirty="0">
                <a:solidFill>
                  <a:srgbClr val="FF0000"/>
                </a:solidFill>
                <a:latin typeface="Courier New"/>
                <a:cs typeface="Courier New"/>
              </a:rPr>
              <a:t> value;</a:t>
            </a:r>
            <a:br>
              <a:rPr lang="en-US" sz="3200" dirty="0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 sz="3200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lang="en-US" sz="3200" dirty="0" err="1">
                <a:solidFill>
                  <a:srgbClr val="FF0000"/>
                </a:solidFill>
                <a:latin typeface="Courier New"/>
                <a:cs typeface="Courier New"/>
              </a:rPr>
              <a:t>struct</a:t>
            </a:r>
            <a:r>
              <a:rPr lang="en-US" sz="3200" dirty="0">
                <a:solidFill>
                  <a:srgbClr val="FF0000"/>
                </a:solidFill>
                <a:latin typeface="Courier New"/>
                <a:cs typeface="Courier New"/>
              </a:rPr>
              <a:t> process *L;</a:t>
            </a:r>
            <a:br>
              <a:rPr lang="en-US" sz="3200" dirty="0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 sz="3200" dirty="0">
                <a:solidFill>
                  <a:srgbClr val="FF0000"/>
                </a:solidFill>
                <a:latin typeface="Courier New"/>
                <a:cs typeface="Courier New"/>
              </a:rPr>
              <a:t>} semaphore;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515600" cy="4003149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</a:rPr>
              <a:t>Exercise 1 (</a:t>
            </a:r>
            <a:r>
              <a:rPr lang="en-US" sz="3600" b="1" dirty="0" err="1">
                <a:solidFill>
                  <a:srgbClr val="FF0000"/>
                </a:solidFill>
              </a:rPr>
              <a:t>Plickers</a:t>
            </a:r>
            <a:r>
              <a:rPr lang="en-US" sz="3600" b="1" dirty="0">
                <a:solidFill>
                  <a:srgbClr val="FF0000"/>
                </a:solidFill>
              </a:rPr>
              <a:t>)</a:t>
            </a:r>
            <a:r>
              <a:rPr lang="en-US" sz="3600" b="1" dirty="0"/>
              <a:t>: </a:t>
            </a:r>
            <a:r>
              <a:rPr lang="en-US" sz="3600" dirty="0"/>
              <a:t>Which one of the following statement about item “L” in the semaphore structure is </a:t>
            </a:r>
            <a:r>
              <a:rPr lang="en-US" sz="3600" b="1" dirty="0"/>
              <a:t>incorrect</a:t>
            </a:r>
            <a:r>
              <a:rPr lang="en-US" sz="3600" dirty="0"/>
              <a:t>?</a:t>
            </a:r>
            <a:br>
              <a:rPr lang="en-US" sz="3600" dirty="0"/>
            </a:br>
            <a:r>
              <a:rPr lang="en-US" sz="3600" dirty="0"/>
              <a:t>	A. It is a waiting queue. </a:t>
            </a:r>
            <a:br>
              <a:rPr lang="en-US" sz="3600" dirty="0"/>
            </a:br>
            <a:r>
              <a:rPr lang="en-US" sz="3600" dirty="0"/>
              <a:t>	B. It doesn’t waste CPU time.</a:t>
            </a:r>
            <a:br>
              <a:rPr lang="en-US" sz="3600" dirty="0"/>
            </a:br>
            <a:r>
              <a:rPr lang="en-US" sz="3600" dirty="0"/>
              <a:t>	C. It avoids busy waiting for a signal.</a:t>
            </a:r>
            <a:br>
              <a:rPr lang="en-US" sz="3600" dirty="0"/>
            </a:br>
            <a:r>
              <a:rPr lang="en-US" sz="3600" dirty="0"/>
              <a:t>	D. It doesn’t wait for a signal</a:t>
            </a:r>
          </a:p>
        </p:txBody>
      </p:sp>
    </p:spTree>
    <p:extLst>
      <p:ext uri="{BB962C8B-B14F-4D97-AF65-F5344CB8AC3E}">
        <p14:creationId xmlns:p14="http://schemas.microsoft.com/office/powerpoint/2010/main" val="77048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304800"/>
            <a:ext cx="8467725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>
                <a:ea typeface="MS PGothic" charset="0"/>
              </a:rPr>
              <a:t>Semaphore Implementation with no Busy waiting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38201" y="1041400"/>
            <a:ext cx="11125200" cy="5588000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>
                <a:latin typeface="+mj-lt"/>
                <a:ea typeface="MS PGothic" charset="0"/>
              </a:rPr>
              <a:t>A semaphore: there is an associated waiting queue</a:t>
            </a:r>
          </a:p>
          <a:p>
            <a:r>
              <a:rPr lang="en-US" sz="3600" dirty="0">
                <a:latin typeface="+mj-lt"/>
                <a:ea typeface="MS PGothic" charset="0"/>
              </a:rPr>
              <a:t>Each entry in a waiting queue has two data items:</a:t>
            </a:r>
          </a:p>
          <a:p>
            <a:pPr lvl="1"/>
            <a:r>
              <a:rPr lang="en-US" sz="3600" dirty="0">
                <a:latin typeface="+mj-lt"/>
                <a:ea typeface="MS PGothic" charset="0"/>
              </a:rPr>
              <a:t> value (of type integer)</a:t>
            </a:r>
          </a:p>
          <a:p>
            <a:pPr lvl="1"/>
            <a:r>
              <a:rPr lang="en-US" sz="3600" dirty="0">
                <a:latin typeface="+mj-lt"/>
                <a:ea typeface="MS PGothic" charset="0"/>
              </a:rPr>
              <a:t> pointer to next record in the list</a:t>
            </a:r>
          </a:p>
          <a:p>
            <a:endParaRPr lang="en-US" sz="3600" dirty="0">
              <a:latin typeface="+mj-lt"/>
              <a:ea typeface="MS PGothic" charset="0"/>
            </a:endParaRPr>
          </a:p>
          <a:p>
            <a:endParaRPr lang="en-US" sz="3600" dirty="0">
              <a:latin typeface="+mj-lt"/>
              <a:ea typeface="MS PGothic" charset="0"/>
            </a:endParaRPr>
          </a:p>
          <a:p>
            <a:endParaRPr lang="en-US" sz="3600" dirty="0">
              <a:latin typeface="+mj-lt"/>
              <a:ea typeface="MS PGothic" charset="0"/>
            </a:endParaRPr>
          </a:p>
          <a:p>
            <a:endParaRPr lang="en-US" sz="3600" dirty="0">
              <a:latin typeface="+mj-lt"/>
              <a:ea typeface="MS PGothic" charset="0"/>
            </a:endParaRPr>
          </a:p>
          <a:p>
            <a:r>
              <a:rPr lang="en-US" sz="3600" dirty="0">
                <a:latin typeface="+mj-lt"/>
                <a:ea typeface="MS PGothic" charset="0"/>
              </a:rPr>
              <a:t>Two operations: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  <a:latin typeface="+mj-lt"/>
                <a:ea typeface="MS PGothic" charset="0"/>
              </a:rPr>
              <a:t>block</a:t>
            </a:r>
            <a:r>
              <a:rPr lang="en-US" sz="3600" dirty="0">
                <a:solidFill>
                  <a:srgbClr val="3366FF"/>
                </a:solidFill>
                <a:latin typeface="+mj-lt"/>
                <a:ea typeface="MS PGothic" charset="0"/>
              </a:rPr>
              <a:t> </a:t>
            </a:r>
            <a:r>
              <a:rPr lang="en-US" sz="3600" dirty="0">
                <a:latin typeface="+mj-lt"/>
                <a:ea typeface="MS PGothic" charset="0"/>
              </a:rPr>
              <a:t>– place the process invoking the operation on the appropriate waiting queue</a:t>
            </a:r>
          </a:p>
          <a:p>
            <a:pPr lvl="1"/>
            <a:r>
              <a:rPr lang="en-US" sz="3600" dirty="0">
                <a:solidFill>
                  <a:srgbClr val="FF0000"/>
                </a:solidFill>
                <a:latin typeface="+mj-lt"/>
                <a:ea typeface="MS PGothic" charset="0"/>
              </a:rPr>
              <a:t>wakeup</a:t>
            </a:r>
            <a:r>
              <a:rPr lang="en-US" sz="3600" dirty="0">
                <a:solidFill>
                  <a:srgbClr val="3366FF"/>
                </a:solidFill>
                <a:latin typeface="+mj-lt"/>
                <a:ea typeface="MS PGothic" charset="0"/>
              </a:rPr>
              <a:t> </a:t>
            </a:r>
            <a:r>
              <a:rPr lang="en-US" sz="3600" dirty="0">
                <a:latin typeface="+mj-lt"/>
                <a:ea typeface="MS PGothic" charset="0"/>
              </a:rPr>
              <a:t>– remove one of processes in the waiting queue and place it in the ready queue</a:t>
            </a:r>
            <a:r>
              <a:rPr lang="en-US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09800" y="2743200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5613">
              <a:tabLst>
                <a:tab pos="1370013" algn="l"/>
                <a:tab pos="3311525" algn="l"/>
                <a:tab pos="3602038" algn="l"/>
              </a:tabLst>
              <a:defRPr/>
            </a:pP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typedef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struct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{   </a:t>
            </a:r>
          </a:p>
          <a:p>
            <a:pPr defTabSz="455613">
              <a:tabLst>
                <a:tab pos="1370013" algn="l"/>
                <a:tab pos="3311525" algn="l"/>
                <a:tab pos="3602038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value;</a:t>
            </a:r>
            <a:b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struct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process *L;</a:t>
            </a:r>
            <a:b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} semaphore;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981200"/>
            <a:ext cx="469337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642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4120</TotalTime>
  <Words>1942</Words>
  <Application>Microsoft Macintosh PowerPoint</Application>
  <PresentationFormat>Widescreen</PresentationFormat>
  <Paragraphs>507</Paragraphs>
  <Slides>28</Slides>
  <Notes>28</Notes>
  <HiddenSlides>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Calibri</vt:lpstr>
      <vt:lpstr>Courier New</vt:lpstr>
      <vt:lpstr>Helvetica</vt:lpstr>
      <vt:lpstr>Monotype Sorts</vt:lpstr>
      <vt:lpstr>MS PGothic</vt:lpstr>
      <vt:lpstr>ＭＳ Ｐゴシック</vt:lpstr>
      <vt:lpstr>MT Extra</vt:lpstr>
      <vt:lpstr>SimSun</vt:lpstr>
      <vt:lpstr>Symbol</vt:lpstr>
      <vt:lpstr>Times New Roman</vt:lpstr>
      <vt:lpstr>Webdings</vt:lpstr>
      <vt:lpstr>Arial</vt:lpstr>
      <vt:lpstr>Custom Design</vt:lpstr>
      <vt:lpstr>Recap: Mutex Locks</vt:lpstr>
      <vt:lpstr>Recap: Semaphore</vt:lpstr>
      <vt:lpstr>PowerPoint Presentation</vt:lpstr>
      <vt:lpstr>PowerPoint Presentation</vt:lpstr>
      <vt:lpstr>Sample Semaphore Usage</vt:lpstr>
      <vt:lpstr>COMP 3500  Introduction to Operating Systems  Synchronization: Part 4 Classical Synchronization Problems</vt:lpstr>
      <vt:lpstr>Exercise 1: What is item “L” in the semaphore structure? What is the purpose of this item?</vt:lpstr>
      <vt:lpstr>Exercise 1 (Plickers): Which one of the following statement about item “L” in the semaphore structure is incorrect?  A. It is a waiting queue.   B. It doesn’t waste CPU time.  C. It avoids busy waiting for a signal.  D. It doesn’t wait for a signal</vt:lpstr>
      <vt:lpstr>Semaphore Implementation with no Busy waiting </vt:lpstr>
      <vt:lpstr>Implementation with no Busy waiting (Cont.)</vt:lpstr>
      <vt:lpstr>Deadlock and Starvation</vt:lpstr>
      <vt:lpstr>The Bounded-Buffer Problem</vt:lpstr>
      <vt:lpstr>The Bounded-Buffer Problem</vt:lpstr>
      <vt:lpstr>The Bounded-Buffer Problem</vt:lpstr>
      <vt:lpstr>The Bounded-Buffer Problem</vt:lpstr>
      <vt:lpstr>The Producer Process</vt:lpstr>
      <vt:lpstr>Exercise 4: Can you design a consumer process?</vt:lpstr>
      <vt:lpstr>Summary</vt:lpstr>
      <vt:lpstr>The Readers-Writers Problem</vt:lpstr>
      <vt:lpstr>The Writer Process Exercise 6: Which semaphore should we use here?</vt:lpstr>
      <vt:lpstr>The Reader Process Exercise 7: Can you explain the following process?</vt:lpstr>
      <vt:lpstr>Other Readers-Writers Problems</vt:lpstr>
      <vt:lpstr>The Dining-Philosophers Problem</vt:lpstr>
      <vt:lpstr>  The structure of Philosopher i</vt:lpstr>
      <vt:lpstr>Deadlock Handling</vt:lpstr>
      <vt:lpstr>Problems with Semaphores</vt:lpstr>
      <vt:lpstr>Monitors</vt:lpstr>
      <vt:lpstr>A Monitor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Xiao Qin</cp:lastModifiedBy>
  <cp:revision>425</cp:revision>
  <dcterms:created xsi:type="dcterms:W3CDTF">2006-08-16T00:00:00Z</dcterms:created>
  <dcterms:modified xsi:type="dcterms:W3CDTF">2017-09-20T15:35:25Z</dcterms:modified>
</cp:coreProperties>
</file>